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drawings/drawing13.xml" ContentType="application/vnd.openxmlformats-officedocument.drawingml.chartshapes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charts/chart5.xml" ContentType="application/vnd.openxmlformats-officedocument.drawingml.chart+xml"/>
  <Override PartName="/ppt/drawings/drawing7.xml" ContentType="application/vnd.openxmlformats-officedocument.drawingml.chartshapes+xml"/>
  <Override PartName="/ppt/diagrams/colors6.xml" ContentType="application/vnd.openxmlformats-officedocument.drawingml.diagramColors+xml"/>
  <Override PartName="/ppt/drawings/drawing11.xml" ContentType="application/vnd.openxmlformats-officedocument.drawingml.chartshapes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charts/chart14.xml" ContentType="application/vnd.openxmlformats-officedocument.drawingml.char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Default Extension="gif" ContentType="image/gif"/>
  <Override PartName="/ppt/diagrams/data5.xml" ContentType="application/vnd.openxmlformats-officedocument.drawingml.diagramData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rawings/drawing8.xml" ContentType="application/vnd.openxmlformats-officedocument.drawingml.chartshapes+xml"/>
  <Override PartName="/ppt/diagrams/drawing6.xml" ContentType="application/vnd.ms-office.drawingml.diagramDrawing+xml"/>
  <Override PartName="/ppt/drawings/drawing12.xml" ContentType="application/vnd.openxmlformats-officedocument.drawingml.chartshape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rawings/drawing6.xml" ContentType="application/vnd.openxmlformats-officedocument.drawingml.chartshape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rawings/drawing10.xml" ContentType="application/vnd.openxmlformats-officedocument.drawingml.chartshape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rawings/drawing9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77" r:id="rId2"/>
    <p:sldId id="302" r:id="rId3"/>
    <p:sldId id="301" r:id="rId4"/>
    <p:sldId id="306" r:id="rId5"/>
    <p:sldId id="307" r:id="rId6"/>
    <p:sldId id="308" r:id="rId7"/>
    <p:sldId id="310" r:id="rId8"/>
    <p:sldId id="311" r:id="rId9"/>
    <p:sldId id="313" r:id="rId10"/>
    <p:sldId id="315" r:id="rId11"/>
    <p:sldId id="316" r:id="rId12"/>
    <p:sldId id="317" r:id="rId13"/>
    <p:sldId id="318" r:id="rId14"/>
    <p:sldId id="321" r:id="rId15"/>
    <p:sldId id="322" r:id="rId16"/>
    <p:sldId id="323" r:id="rId17"/>
    <p:sldId id="330" r:id="rId18"/>
    <p:sldId id="325" r:id="rId19"/>
    <p:sldId id="326" r:id="rId20"/>
    <p:sldId id="327" r:id="rId21"/>
    <p:sldId id="328" r:id="rId22"/>
    <p:sldId id="300" r:id="rId23"/>
    <p:sldId id="278" r:id="rId24"/>
    <p:sldId id="340" r:id="rId25"/>
    <p:sldId id="283" r:id="rId26"/>
    <p:sldId id="332" r:id="rId27"/>
    <p:sldId id="282" r:id="rId28"/>
    <p:sldId id="279" r:id="rId29"/>
    <p:sldId id="333" r:id="rId30"/>
    <p:sldId id="334" r:id="rId31"/>
    <p:sldId id="338" r:id="rId32"/>
    <p:sldId id="339" r:id="rId33"/>
    <p:sldId id="281" r:id="rId34"/>
    <p:sldId id="337" r:id="rId35"/>
    <p:sldId id="284" r:id="rId36"/>
    <p:sldId id="285" r:id="rId37"/>
  </p:sldIdLst>
  <p:sldSz cx="9144000" cy="6858000" type="screen4x3"/>
  <p:notesSz cx="6797675" cy="992822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0076"/>
    <a:srgbClr val="842EF6"/>
    <a:srgbClr val="210C44"/>
    <a:srgbClr val="271E3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7" autoAdjust="0"/>
  </p:normalViewPr>
  <p:slideViewPr>
    <p:cSldViewPr>
      <p:cViewPr>
        <p:scale>
          <a:sx n="50" d="100"/>
          <a:sy n="50" d="100"/>
        </p:scale>
        <p:origin x="-1267" y="-12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9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juan\AppData\Local\Microsoft\Windows\Temporary%20Internet%20Files\Content.Outlook\VXBSTLFD\USUARIO%20SIMULADO%20GRAFICA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C:\Users\Auxiliar%20Evaluacin\Desktop\Copia%20de%20PORTALES%20USUARIO%20ORGANOS%20GARANTES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C:\Users\Auxiliar%20Evaluacin\Desktop\Copia%20de%20PORTALES%20USUARIO%20ORGANOS%20GARANTE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uxiliar%20Evaluacin\Desktop\PORTALES%20USUARIO%20ORGANOS%20GARANTES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uxiliar%20Evaluacin\Desktop\PORTALES%20USUARIO%20ORGANOS%20GARANTES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package" Target="../embeddings/Hoja_de_c_lculo_de_Microsoft_Office_Excel1.xlsx"/><Relationship Id="rId1" Type="http://schemas.openxmlformats.org/officeDocument/2006/relationships/themeOverride" Target="../theme/themeOverride1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Hoja_de_c_lculo_de_Microsoft_Office_Excel2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3.xlsx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Auxiliar%20Evaluacin\Desktop\Libro1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Auxiliar%20Evaluacin\Desktop\tablka%20GRAFICADA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Auxiliar%20Evaluacin\Desktop\Libro1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Auxiliar%20Evaluacin\Desktop\tablka%20GRAFICADA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Auxiliar%20Evaluacin\Desktop\tablka%20GRAFICADA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C:\Users\Auxiliar%20Evaluacin\Desktop\tablka%20GRAFICADA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C:\Users\Auxiliar%20Evaluacin\Desktop\tablka%20GRAFICADA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C:\Users\Auxiliar%20Evaluacin\Desktop\tablka%20GRAFICAD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title>
      <c:tx>
        <c:rich>
          <a:bodyPr/>
          <a:lstStyle/>
          <a:p>
            <a:pPr>
              <a:defRPr lang="es-MX" sz="3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j-ea"/>
                <a:cs typeface="+mj-cs"/>
              </a:defRPr>
            </a:pPr>
            <a:r>
              <a:rPr lang="es-MX" sz="280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j-ea"/>
                <a:cs typeface="+mj-cs"/>
              </a:rPr>
              <a:t>DIMENSIÓN DE USUARIO SIMULADO</a:t>
            </a:r>
          </a:p>
        </c:rich>
      </c:tx>
      <c:layout>
        <c:manualLayout>
          <c:xMode val="edge"/>
          <c:yMode val="edge"/>
          <c:x val="0.13806343921713607"/>
          <c:y val="0"/>
        </c:manualLayout>
      </c:layout>
    </c:title>
    <c:plotArea>
      <c:layout>
        <c:manualLayout>
          <c:layoutTarget val="inner"/>
          <c:xMode val="edge"/>
          <c:yMode val="edge"/>
          <c:x val="0.12841822464499605"/>
          <c:y val="8.3281332020997537E-2"/>
          <c:w val="0.83099304995255496"/>
          <c:h val="0.86036105643045024"/>
        </c:manualLayout>
      </c:layout>
      <c:barChart>
        <c:barDir val="bar"/>
        <c:grouping val="clustered"/>
        <c:ser>
          <c:idx val="0"/>
          <c:order val="0"/>
          <c:spPr>
            <a:solidFill>
              <a:schemeClr val="accent2"/>
            </a:solidFill>
          </c:spPr>
          <c:dPt>
            <c:idx val="22"/>
            <c:spPr>
              <a:solidFill>
                <a:srgbClr val="7030A0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es-MX"/>
              </a:p>
            </c:txPr>
            <c:showVal val="1"/>
          </c:dLbls>
          <c:cat>
            <c:strRef>
              <c:f>'Usuario Simulado'!$B$5:$B$37</c:f>
              <c:strCache>
                <c:ptCount val="33"/>
                <c:pt idx="0">
                  <c:v>Michoacán</c:v>
                </c:pt>
                <c:pt idx="1">
                  <c:v>Baja California Sur</c:v>
                </c:pt>
                <c:pt idx="2">
                  <c:v>Guerrero</c:v>
                </c:pt>
                <c:pt idx="3">
                  <c:v>Yucatán</c:v>
                </c:pt>
                <c:pt idx="4">
                  <c:v>Jalisco</c:v>
                </c:pt>
                <c:pt idx="5">
                  <c:v>Querétaro</c:v>
                </c:pt>
                <c:pt idx="6">
                  <c:v>Aguascalientes</c:v>
                </c:pt>
                <c:pt idx="7">
                  <c:v>Hidalgo</c:v>
                </c:pt>
                <c:pt idx="8">
                  <c:v>Nayarit</c:v>
                </c:pt>
                <c:pt idx="9">
                  <c:v>Colima</c:v>
                </c:pt>
                <c:pt idx="10">
                  <c:v>Guanajuato</c:v>
                </c:pt>
                <c:pt idx="11">
                  <c:v>Nuevo León</c:v>
                </c:pt>
                <c:pt idx="12">
                  <c:v>Quintana Roo</c:v>
                </c:pt>
                <c:pt idx="13">
                  <c:v>Campeche</c:v>
                </c:pt>
                <c:pt idx="14">
                  <c:v>Durango</c:v>
                </c:pt>
                <c:pt idx="15">
                  <c:v>Tamaulipas</c:v>
                </c:pt>
                <c:pt idx="16">
                  <c:v>Veracruz</c:v>
                </c:pt>
                <c:pt idx="17">
                  <c:v>Puebla</c:v>
                </c:pt>
                <c:pt idx="18">
                  <c:v>Morelos</c:v>
                </c:pt>
                <c:pt idx="19">
                  <c:v>Federación</c:v>
                </c:pt>
                <c:pt idx="20">
                  <c:v>Distrito Federal</c:v>
                </c:pt>
                <c:pt idx="21">
                  <c:v>Estado de México</c:v>
                </c:pt>
                <c:pt idx="22">
                  <c:v>Baja California</c:v>
                </c:pt>
                <c:pt idx="23">
                  <c:v>Chiapas</c:v>
                </c:pt>
                <c:pt idx="24">
                  <c:v>Chihuahua</c:v>
                </c:pt>
                <c:pt idx="25">
                  <c:v>Tabasco</c:v>
                </c:pt>
                <c:pt idx="26">
                  <c:v>Tlaxcala</c:v>
                </c:pt>
                <c:pt idx="27">
                  <c:v>Oaxaca</c:v>
                </c:pt>
                <c:pt idx="28">
                  <c:v>Sinaloa</c:v>
                </c:pt>
                <c:pt idx="29">
                  <c:v>San Luis Potosí</c:v>
                </c:pt>
                <c:pt idx="30">
                  <c:v>Zacatecas</c:v>
                </c:pt>
                <c:pt idx="31">
                  <c:v>Sonora</c:v>
                </c:pt>
                <c:pt idx="32">
                  <c:v>Coahuila</c:v>
                </c:pt>
              </c:strCache>
            </c:strRef>
          </c:cat>
          <c:val>
            <c:numRef>
              <c:f>'Usuario Simulado'!$C$5:$C$37</c:f>
              <c:numCache>
                <c:formatCode>0.00_ </c:formatCode>
                <c:ptCount val="33"/>
                <c:pt idx="0">
                  <c:v>0.38000000000000111</c:v>
                </c:pt>
                <c:pt idx="1">
                  <c:v>0.4200000000000001</c:v>
                </c:pt>
                <c:pt idx="2">
                  <c:v>0.4300000000000001</c:v>
                </c:pt>
                <c:pt idx="3">
                  <c:v>0.5</c:v>
                </c:pt>
                <c:pt idx="4">
                  <c:v>0.54</c:v>
                </c:pt>
                <c:pt idx="5">
                  <c:v>0.55000000000000004</c:v>
                </c:pt>
                <c:pt idx="6">
                  <c:v>0.56000000000000005</c:v>
                </c:pt>
                <c:pt idx="7">
                  <c:v>0.56000000000000005</c:v>
                </c:pt>
                <c:pt idx="8">
                  <c:v>0.57000000000000017</c:v>
                </c:pt>
                <c:pt idx="9">
                  <c:v>0.59000000000000119</c:v>
                </c:pt>
                <c:pt idx="10">
                  <c:v>0.6000000000000012</c:v>
                </c:pt>
                <c:pt idx="11">
                  <c:v>0.6000000000000012</c:v>
                </c:pt>
                <c:pt idx="12">
                  <c:v>0.6000000000000012</c:v>
                </c:pt>
                <c:pt idx="13">
                  <c:v>0.61000000000000121</c:v>
                </c:pt>
                <c:pt idx="14">
                  <c:v>0.61000000000000121</c:v>
                </c:pt>
                <c:pt idx="15">
                  <c:v>0.63000000000000222</c:v>
                </c:pt>
                <c:pt idx="16">
                  <c:v>0.66100000000000225</c:v>
                </c:pt>
                <c:pt idx="17">
                  <c:v>0.66110000000000224</c:v>
                </c:pt>
                <c:pt idx="18">
                  <c:v>0.6611100000000012</c:v>
                </c:pt>
                <c:pt idx="19">
                  <c:v>0.66111100000000222</c:v>
                </c:pt>
                <c:pt idx="20">
                  <c:v>0.66111111000000222</c:v>
                </c:pt>
                <c:pt idx="21">
                  <c:v>0.66111111100000119</c:v>
                </c:pt>
                <c:pt idx="22">
                  <c:v>0.66200000000000225</c:v>
                </c:pt>
                <c:pt idx="23">
                  <c:v>0.68000000000000238</c:v>
                </c:pt>
                <c:pt idx="24">
                  <c:v>0.68000000000000238</c:v>
                </c:pt>
                <c:pt idx="25">
                  <c:v>0.68000000000000238</c:v>
                </c:pt>
                <c:pt idx="26">
                  <c:v>0.68000000000000238</c:v>
                </c:pt>
                <c:pt idx="27">
                  <c:v>0.69000000000000239</c:v>
                </c:pt>
                <c:pt idx="28">
                  <c:v>0.69000000000000239</c:v>
                </c:pt>
                <c:pt idx="29">
                  <c:v>0.72000000000000119</c:v>
                </c:pt>
                <c:pt idx="30">
                  <c:v>0.72000000000000119</c:v>
                </c:pt>
                <c:pt idx="31">
                  <c:v>0.7300000000000012</c:v>
                </c:pt>
                <c:pt idx="32">
                  <c:v>0.74000000000000221</c:v>
                </c:pt>
              </c:numCache>
            </c:numRef>
          </c:val>
        </c:ser>
        <c:axId val="76351360"/>
        <c:axId val="76424704"/>
      </c:barChart>
      <c:catAx>
        <c:axId val="76351360"/>
        <c:scaling>
          <c:orientation val="minMax"/>
        </c:scaling>
        <c:axPos val="l"/>
        <c:majorTickMark val="none"/>
        <c:tickLblPos val="nextTo"/>
        <c:crossAx val="76424704"/>
        <c:crosses val="autoZero"/>
        <c:auto val="1"/>
        <c:lblAlgn val="ctr"/>
        <c:lblOffset val="100"/>
      </c:catAx>
      <c:valAx>
        <c:axId val="76424704"/>
        <c:scaling>
          <c:orientation val="minMax"/>
        </c:scaling>
        <c:axPos val="b"/>
        <c:numFmt formatCode="0.00_ " sourceLinked="1"/>
        <c:majorTickMark val="none"/>
        <c:tickLblPos val="nextTo"/>
        <c:txPr>
          <a:bodyPr/>
          <a:lstStyle/>
          <a:p>
            <a:pPr>
              <a:defRPr sz="1100" b="1"/>
            </a:pPr>
            <a:endParaRPr lang="es-MX"/>
          </a:p>
        </c:txPr>
        <c:crossAx val="76351360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title>
      <c:tx>
        <c:rich>
          <a:bodyPr/>
          <a:lstStyle/>
          <a:p>
            <a:pPr>
              <a:defRPr lang="es-MX" sz="2000" b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j-ea"/>
                <a:cs typeface="+mj-cs"/>
              </a:defRPr>
            </a:pPr>
            <a:r>
              <a:rPr lang="es-MX" sz="2000" b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j-ea"/>
                <a:cs typeface="+mj-cs"/>
              </a:rPr>
              <a:t>RESULTADOS DE LA DIMENSION DE PORTALES DE LOS </a:t>
            </a:r>
          </a:p>
          <a:p>
            <a:pPr>
              <a:defRPr lang="es-MX" sz="2000" b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j-ea"/>
                <a:cs typeface="+mj-cs"/>
              </a:defRPr>
            </a:pPr>
            <a:r>
              <a:rPr lang="es-MX" sz="2000" b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j-ea"/>
                <a:cs typeface="+mj-cs"/>
              </a:rPr>
              <a:t>ÓRGANOS GARANTES</a:t>
            </a:r>
          </a:p>
        </c:rich>
      </c:tx>
      <c:layout>
        <c:manualLayout>
          <c:xMode val="edge"/>
          <c:yMode val="edge"/>
          <c:x val="0.14447222222222206"/>
          <c:y val="5.1231160623231908E-2"/>
        </c:manualLayout>
      </c:layout>
    </c:title>
    <c:plotArea>
      <c:layout>
        <c:manualLayout>
          <c:layoutTarget val="inner"/>
          <c:xMode val="edge"/>
          <c:yMode val="edge"/>
          <c:x val="6.8138888888888902E-2"/>
          <c:y val="0.18488877991845096"/>
          <c:w val="0.91658333333333297"/>
          <c:h val="0.64495898923108219"/>
        </c:manualLayout>
      </c:layout>
      <c:barChart>
        <c:barDir val="col"/>
        <c:grouping val="clustered"/>
        <c:ser>
          <c:idx val="1"/>
          <c:order val="1"/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/>
          </c:spPr>
          <c:dPt>
            <c:idx val="0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/>
            </c:spPr>
          </c:dPt>
          <c:dLbls>
            <c:dLbl>
              <c:idx val="0"/>
              <c:layout/>
              <c:showVal val="1"/>
            </c:dLbl>
            <c:dLbl>
              <c:idx val="30"/>
              <c:layout/>
              <c:showVal val="1"/>
            </c:dLbl>
            <c:delete val="1"/>
            <c:txPr>
              <a:bodyPr/>
              <a:lstStyle/>
              <a:p>
                <a:pPr>
                  <a:defRPr sz="1100" b="1">
                    <a:latin typeface="Arial" pitchFamily="34" charset="0"/>
                    <a:cs typeface="Arial" pitchFamily="34" charset="0"/>
                  </a:defRPr>
                </a:pPr>
                <a:endParaRPr lang="es-MX"/>
              </a:p>
            </c:txPr>
          </c:dLbls>
          <c:cat>
            <c:strRef>
              <c:f>hOJA2Portales!$B$3:$B$33</c:f>
              <c:strCache>
                <c:ptCount val="31"/>
                <c:pt idx="0">
                  <c:v>Baja California</c:v>
                </c:pt>
                <c:pt idx="1">
                  <c:v>Campeche</c:v>
                </c:pt>
                <c:pt idx="2">
                  <c:v>Distrito Federal</c:v>
                </c:pt>
                <c:pt idx="3">
                  <c:v>Durango</c:v>
                </c:pt>
                <c:pt idx="4">
                  <c:v>Tamaulipas</c:v>
                </c:pt>
                <c:pt idx="5">
                  <c:v>Yucatán</c:v>
                </c:pt>
                <c:pt idx="6">
                  <c:v>Querétaro</c:v>
                </c:pt>
                <c:pt idx="7">
                  <c:v>Aguascalientes</c:v>
                </c:pt>
                <c:pt idx="8">
                  <c:v>Tlaxcala</c:v>
                </c:pt>
                <c:pt idx="9">
                  <c:v>Chihuahua</c:v>
                </c:pt>
                <c:pt idx="10">
                  <c:v>Guanajuato</c:v>
                </c:pt>
                <c:pt idx="11">
                  <c:v>Federación</c:v>
                </c:pt>
                <c:pt idx="12">
                  <c:v>Nayarit</c:v>
                </c:pt>
                <c:pt idx="13">
                  <c:v>Nuevo León</c:v>
                </c:pt>
                <c:pt idx="14">
                  <c:v>Morelos</c:v>
                </c:pt>
                <c:pt idx="15">
                  <c:v>Puebla</c:v>
                </c:pt>
                <c:pt idx="16">
                  <c:v>Coahuila</c:v>
                </c:pt>
                <c:pt idx="17">
                  <c:v>Jalisco</c:v>
                </c:pt>
                <c:pt idx="18">
                  <c:v>San Luis Potosí</c:v>
                </c:pt>
                <c:pt idx="19">
                  <c:v>Zacatecas</c:v>
                </c:pt>
                <c:pt idx="20">
                  <c:v>Veracruz</c:v>
                </c:pt>
                <c:pt idx="21">
                  <c:v>Hidalgo</c:v>
                </c:pt>
                <c:pt idx="22">
                  <c:v>Sonora</c:v>
                </c:pt>
                <c:pt idx="23">
                  <c:v>Tabasco</c:v>
                </c:pt>
                <c:pt idx="24">
                  <c:v>Sinaloa</c:v>
                </c:pt>
                <c:pt idx="25">
                  <c:v>Guerrero</c:v>
                </c:pt>
                <c:pt idx="26">
                  <c:v>Quintana Roo</c:v>
                </c:pt>
                <c:pt idx="27">
                  <c:v>Michoacán</c:v>
                </c:pt>
                <c:pt idx="28">
                  <c:v>Oaxaca</c:v>
                </c:pt>
                <c:pt idx="29">
                  <c:v>Baja California Sur</c:v>
                </c:pt>
                <c:pt idx="30">
                  <c:v>Colima</c:v>
                </c:pt>
              </c:strCache>
            </c:strRef>
          </c:cat>
          <c:val>
            <c:numRef>
              <c:f>hOJA2Portales!$D$3:$D$33</c:f>
              <c:numCache>
                <c:formatCode>0.00</c:formatCode>
                <c:ptCount val="3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 formatCode="0.000">
                  <c:v>0.99299999999999999</c:v>
                </c:pt>
                <c:pt idx="7" formatCode="0.000">
                  <c:v>0.99</c:v>
                </c:pt>
                <c:pt idx="8" formatCode="0.000">
                  <c:v>0.98699999999999999</c:v>
                </c:pt>
                <c:pt idx="9" formatCode="General">
                  <c:v>0.98499999999999999</c:v>
                </c:pt>
                <c:pt idx="10">
                  <c:v>0.9710000000000012</c:v>
                </c:pt>
                <c:pt idx="11" formatCode="0.000">
                  <c:v>0.96700000000000119</c:v>
                </c:pt>
                <c:pt idx="12" formatCode="0.000">
                  <c:v>0.96300000000000119</c:v>
                </c:pt>
                <c:pt idx="13" formatCode="0.000">
                  <c:v>0.95300000000000118</c:v>
                </c:pt>
                <c:pt idx="14" formatCode="0.000">
                  <c:v>0.95000000000000118</c:v>
                </c:pt>
                <c:pt idx="15" formatCode="0.000">
                  <c:v>0.95000000000000118</c:v>
                </c:pt>
                <c:pt idx="16" formatCode="0.000">
                  <c:v>0.94900000000000018</c:v>
                </c:pt>
                <c:pt idx="17" formatCode="0.000">
                  <c:v>0.94300000000000017</c:v>
                </c:pt>
                <c:pt idx="18" formatCode="0.000">
                  <c:v>0.94000000000000117</c:v>
                </c:pt>
                <c:pt idx="19" formatCode="0.000">
                  <c:v>0.94000000000000117</c:v>
                </c:pt>
                <c:pt idx="20" formatCode="0.000">
                  <c:v>0.93300000000000005</c:v>
                </c:pt>
                <c:pt idx="21" formatCode="0.000">
                  <c:v>0.93100000000000005</c:v>
                </c:pt>
                <c:pt idx="22" formatCode="0.000">
                  <c:v>0.92300000000000004</c:v>
                </c:pt>
                <c:pt idx="23" formatCode="0.000">
                  <c:v>0.88700000000000001</c:v>
                </c:pt>
                <c:pt idx="24">
                  <c:v>0.88</c:v>
                </c:pt>
                <c:pt idx="25" formatCode="0.000">
                  <c:v>0.87700000000000222</c:v>
                </c:pt>
                <c:pt idx="26" formatCode="0.000">
                  <c:v>0.87000000000000222</c:v>
                </c:pt>
                <c:pt idx="27" formatCode="0.000">
                  <c:v>0.8500000000000012</c:v>
                </c:pt>
                <c:pt idx="28" formatCode="0.000">
                  <c:v>0.8500000000000012</c:v>
                </c:pt>
                <c:pt idx="29" formatCode="General">
                  <c:v>0.84300000000000119</c:v>
                </c:pt>
                <c:pt idx="30" formatCode="General">
                  <c:v>0.4840000000000001</c:v>
                </c:pt>
              </c:numCache>
            </c:numRef>
          </c:val>
        </c:ser>
        <c:gapWidth val="60"/>
        <c:axId val="80872576"/>
        <c:axId val="80874112"/>
      </c:barChart>
      <c:lineChart>
        <c:grouping val="standard"/>
        <c:ser>
          <c:idx val="0"/>
          <c:order val="0"/>
          <c:spPr>
            <a:ln>
              <a:solidFill>
                <a:srgbClr val="FF0000"/>
              </a:solidFill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hOJA2Portales!$B$3:$B$33</c:f>
              <c:strCache>
                <c:ptCount val="31"/>
                <c:pt idx="0">
                  <c:v>Baja California</c:v>
                </c:pt>
                <c:pt idx="1">
                  <c:v>Campeche</c:v>
                </c:pt>
                <c:pt idx="2">
                  <c:v>Distrito Federal</c:v>
                </c:pt>
                <c:pt idx="3">
                  <c:v>Durango</c:v>
                </c:pt>
                <c:pt idx="4">
                  <c:v>Tamaulipas</c:v>
                </c:pt>
                <c:pt idx="5">
                  <c:v>Yucatán</c:v>
                </c:pt>
                <c:pt idx="6">
                  <c:v>Querétaro</c:v>
                </c:pt>
                <c:pt idx="7">
                  <c:v>Aguascalientes</c:v>
                </c:pt>
                <c:pt idx="8">
                  <c:v>Tlaxcala</c:v>
                </c:pt>
                <c:pt idx="9">
                  <c:v>Chihuahua</c:v>
                </c:pt>
                <c:pt idx="10">
                  <c:v>Guanajuato</c:v>
                </c:pt>
                <c:pt idx="11">
                  <c:v>Federación</c:v>
                </c:pt>
                <c:pt idx="12">
                  <c:v>Nayarit</c:v>
                </c:pt>
                <c:pt idx="13">
                  <c:v>Nuevo León</c:v>
                </c:pt>
                <c:pt idx="14">
                  <c:v>Morelos</c:v>
                </c:pt>
                <c:pt idx="15">
                  <c:v>Puebla</c:v>
                </c:pt>
                <c:pt idx="16">
                  <c:v>Coahuila</c:v>
                </c:pt>
                <c:pt idx="17">
                  <c:v>Jalisco</c:v>
                </c:pt>
                <c:pt idx="18">
                  <c:v>San Luis Potosí</c:v>
                </c:pt>
                <c:pt idx="19">
                  <c:v>Zacatecas</c:v>
                </c:pt>
                <c:pt idx="20">
                  <c:v>Veracruz</c:v>
                </c:pt>
                <c:pt idx="21">
                  <c:v>Hidalgo</c:v>
                </c:pt>
                <c:pt idx="22">
                  <c:v>Sonora</c:v>
                </c:pt>
                <c:pt idx="23">
                  <c:v>Tabasco</c:v>
                </c:pt>
                <c:pt idx="24">
                  <c:v>Sinaloa</c:v>
                </c:pt>
                <c:pt idx="25">
                  <c:v>Guerrero</c:v>
                </c:pt>
                <c:pt idx="26">
                  <c:v>Quintana Roo</c:v>
                </c:pt>
                <c:pt idx="27">
                  <c:v>Michoacán</c:v>
                </c:pt>
                <c:pt idx="28">
                  <c:v>Oaxaca</c:v>
                </c:pt>
                <c:pt idx="29">
                  <c:v>Baja California Sur</c:v>
                </c:pt>
                <c:pt idx="30">
                  <c:v>Colima</c:v>
                </c:pt>
              </c:strCache>
            </c:strRef>
          </c:cat>
          <c:val>
            <c:numRef>
              <c:f>hOJA2Portales!$C$3:$C$33</c:f>
              <c:numCache>
                <c:formatCode>General</c:formatCode>
                <c:ptCount val="31"/>
                <c:pt idx="0">
                  <c:v>0.92900000000000005</c:v>
                </c:pt>
                <c:pt idx="1">
                  <c:v>0.92900000000000005</c:v>
                </c:pt>
                <c:pt idx="2">
                  <c:v>0.92900000000000005</c:v>
                </c:pt>
                <c:pt idx="3">
                  <c:v>0.92900000000000005</c:v>
                </c:pt>
                <c:pt idx="4">
                  <c:v>0.92900000000000005</c:v>
                </c:pt>
                <c:pt idx="5">
                  <c:v>0.92900000000000005</c:v>
                </c:pt>
                <c:pt idx="6">
                  <c:v>0.92900000000000005</c:v>
                </c:pt>
                <c:pt idx="7">
                  <c:v>0.92900000000000005</c:v>
                </c:pt>
                <c:pt idx="8">
                  <c:v>0.92900000000000005</c:v>
                </c:pt>
                <c:pt idx="9">
                  <c:v>0.92900000000000005</c:v>
                </c:pt>
                <c:pt idx="10">
                  <c:v>0.92900000000000005</c:v>
                </c:pt>
                <c:pt idx="11">
                  <c:v>0.92900000000000005</c:v>
                </c:pt>
                <c:pt idx="12">
                  <c:v>0.92900000000000005</c:v>
                </c:pt>
                <c:pt idx="13">
                  <c:v>0.92900000000000005</c:v>
                </c:pt>
                <c:pt idx="14">
                  <c:v>0.92900000000000005</c:v>
                </c:pt>
                <c:pt idx="15">
                  <c:v>0.92900000000000005</c:v>
                </c:pt>
                <c:pt idx="16">
                  <c:v>0.92900000000000005</c:v>
                </c:pt>
                <c:pt idx="17">
                  <c:v>0.92900000000000005</c:v>
                </c:pt>
                <c:pt idx="18">
                  <c:v>0.92900000000000005</c:v>
                </c:pt>
                <c:pt idx="19">
                  <c:v>0.92900000000000005</c:v>
                </c:pt>
                <c:pt idx="20">
                  <c:v>0.92900000000000005</c:v>
                </c:pt>
                <c:pt idx="21">
                  <c:v>0.92900000000000005</c:v>
                </c:pt>
                <c:pt idx="22">
                  <c:v>0.92900000000000005</c:v>
                </c:pt>
                <c:pt idx="23">
                  <c:v>0.92900000000000005</c:v>
                </c:pt>
                <c:pt idx="24">
                  <c:v>0.92900000000000005</c:v>
                </c:pt>
                <c:pt idx="25">
                  <c:v>0.92900000000000005</c:v>
                </c:pt>
                <c:pt idx="26">
                  <c:v>0.92900000000000005</c:v>
                </c:pt>
                <c:pt idx="27">
                  <c:v>0.92900000000000005</c:v>
                </c:pt>
                <c:pt idx="28">
                  <c:v>0.92900000000000005</c:v>
                </c:pt>
                <c:pt idx="29">
                  <c:v>0.92900000000000005</c:v>
                </c:pt>
                <c:pt idx="30">
                  <c:v>0.92900000000000005</c:v>
                </c:pt>
              </c:numCache>
            </c:numRef>
          </c:val>
        </c:ser>
        <c:marker val="1"/>
        <c:axId val="80872576"/>
        <c:axId val="80874112"/>
      </c:lineChart>
      <c:catAx>
        <c:axId val="80872576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es-MX"/>
          </a:p>
        </c:txPr>
        <c:crossAx val="80874112"/>
        <c:crosses val="autoZero"/>
        <c:auto val="1"/>
        <c:lblAlgn val="ctr"/>
        <c:lblOffset val="100"/>
      </c:catAx>
      <c:valAx>
        <c:axId val="80874112"/>
        <c:scaling>
          <c:orientation val="minMax"/>
          <c:max val="1"/>
        </c:scaling>
        <c:axPos val="l"/>
        <c:majorGridlines>
          <c:spPr>
            <a:ln>
              <a:gradFill>
                <a:gsLst>
                  <a:gs pos="0">
                    <a:srgbClr val="4F81BD">
                      <a:tint val="66000"/>
                      <a:satMod val="160000"/>
                      <a:alpha val="0"/>
                    </a:srgbClr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</a:ln>
          </c:spPr>
        </c:majorGridlines>
        <c:numFmt formatCode="0.00" sourceLinked="1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es-MX"/>
          </a:p>
        </c:txPr>
        <c:crossAx val="80872576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title>
      <c:tx>
        <c:rich>
          <a:bodyPr/>
          <a:lstStyle/>
          <a:p>
            <a:pPr algn="ctr">
              <a:defRPr lang="es-MX" sz="2000" b="0" i="0" u="none" strike="noStrike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j-ea"/>
                <a:cs typeface="+mj-cs"/>
              </a:defRPr>
            </a:pPr>
            <a:r>
              <a:rPr lang="es-MX" sz="2000" b="0" i="0" u="none" strike="noStrike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j-ea"/>
                <a:cs typeface="+mj-cs"/>
              </a:rPr>
              <a:t>RESULTADOS DE LA DIMENSIÓN DE USUARIO SIMULADO </a:t>
            </a:r>
          </a:p>
          <a:p>
            <a:pPr algn="ctr">
              <a:defRPr lang="es-MX" sz="2000" b="0" i="0" u="none" strike="noStrike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j-ea"/>
                <a:cs typeface="+mj-cs"/>
              </a:defRPr>
            </a:pPr>
            <a:r>
              <a:rPr lang="es-MX" sz="2000" b="0" i="0" u="none" strike="noStrike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j-ea"/>
                <a:cs typeface="+mj-cs"/>
              </a:rPr>
              <a:t>DE LOS ÓRGANOS GARANTES</a:t>
            </a:r>
          </a:p>
        </c:rich>
      </c:tx>
      <c:layout>
        <c:manualLayout>
          <c:xMode val="edge"/>
          <c:yMode val="edge"/>
          <c:x val="0.12127110673665806"/>
          <c:y val="3.8511367962763519E-2"/>
        </c:manualLayout>
      </c:layout>
    </c:title>
    <c:plotArea>
      <c:layout>
        <c:manualLayout>
          <c:layoutTarget val="inner"/>
          <c:xMode val="edge"/>
          <c:yMode val="edge"/>
          <c:x val="6.0581136597055794E-2"/>
          <c:y val="9.8600021218788844E-2"/>
          <c:w val="0.92854929818555421"/>
          <c:h val="0.69758834627218202"/>
        </c:manualLayout>
      </c:layout>
      <c:barChart>
        <c:barDir val="col"/>
        <c:grouping val="stacked"/>
        <c:ser>
          <c:idx val="1"/>
          <c:order val="1"/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/>
          </c:spPr>
          <c:dPt>
            <c:idx val="1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/>
            </c:spPr>
          </c:dPt>
          <c:dLbls>
            <c:dLbl>
              <c:idx val="29"/>
              <c:layout>
                <c:manualLayout>
                  <c:x val="0"/>
                  <c:y val="-0.22091013030516607"/>
                </c:manualLayout>
              </c:layout>
              <c:showVal val="1"/>
            </c:dLbl>
            <c:delete val="1"/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es-MX"/>
              </a:p>
            </c:txPr>
          </c:dLbls>
          <c:cat>
            <c:strRef>
              <c:f>'Usuario Simulado '!$B$3:$B$33</c:f>
              <c:strCache>
                <c:ptCount val="31"/>
                <c:pt idx="0">
                  <c:v>Tamaulipas</c:v>
                </c:pt>
                <c:pt idx="1">
                  <c:v>Baja California</c:v>
                </c:pt>
                <c:pt idx="2">
                  <c:v>Campeche</c:v>
                </c:pt>
                <c:pt idx="3">
                  <c:v>Sonora</c:v>
                </c:pt>
                <c:pt idx="4">
                  <c:v>San Luis Potosí</c:v>
                </c:pt>
                <c:pt idx="5">
                  <c:v>Zacatecas</c:v>
                </c:pt>
                <c:pt idx="6">
                  <c:v>Oaxaca</c:v>
                </c:pt>
                <c:pt idx="7">
                  <c:v>Veracruz</c:v>
                </c:pt>
                <c:pt idx="8">
                  <c:v>Tlaxcala</c:v>
                </c:pt>
                <c:pt idx="9">
                  <c:v>Michoacán</c:v>
                </c:pt>
                <c:pt idx="10">
                  <c:v>Hidalgo</c:v>
                </c:pt>
                <c:pt idx="11">
                  <c:v>Durango</c:v>
                </c:pt>
                <c:pt idx="12">
                  <c:v>Distrito Federal</c:v>
                </c:pt>
                <c:pt idx="13">
                  <c:v>Morelos</c:v>
                </c:pt>
                <c:pt idx="14">
                  <c:v>Yucatán</c:v>
                </c:pt>
                <c:pt idx="15">
                  <c:v>Coahuila</c:v>
                </c:pt>
                <c:pt idx="16">
                  <c:v>Sinaloa</c:v>
                </c:pt>
                <c:pt idx="17">
                  <c:v>Guanajuato</c:v>
                </c:pt>
                <c:pt idx="18">
                  <c:v>Puebla</c:v>
                </c:pt>
                <c:pt idx="19">
                  <c:v>Colima</c:v>
                </c:pt>
                <c:pt idx="20">
                  <c:v>Chihuahua</c:v>
                </c:pt>
                <c:pt idx="21">
                  <c:v>Quintana Roo</c:v>
                </c:pt>
                <c:pt idx="22">
                  <c:v>Tabasco</c:v>
                </c:pt>
                <c:pt idx="23">
                  <c:v>Nuevo León</c:v>
                </c:pt>
                <c:pt idx="24">
                  <c:v>Baja California Sur</c:v>
                </c:pt>
                <c:pt idx="25">
                  <c:v>Querétaro</c:v>
                </c:pt>
                <c:pt idx="26">
                  <c:v>Aguascalientes</c:v>
                </c:pt>
                <c:pt idx="27">
                  <c:v>Jalisco</c:v>
                </c:pt>
                <c:pt idx="28">
                  <c:v>Federación</c:v>
                </c:pt>
                <c:pt idx="29">
                  <c:v>Nayarit</c:v>
                </c:pt>
                <c:pt idx="30">
                  <c:v>Guerrero</c:v>
                </c:pt>
              </c:strCache>
            </c:strRef>
          </c:cat>
          <c:val>
            <c:numRef>
              <c:f>'Usuario Simulado '!$D$3:$D$33</c:f>
              <c:numCache>
                <c:formatCode>General</c:formatCode>
                <c:ptCount val="31"/>
                <c:pt idx="0">
                  <c:v>0.87100000000000222</c:v>
                </c:pt>
                <c:pt idx="1">
                  <c:v>0.8490000000000012</c:v>
                </c:pt>
                <c:pt idx="2">
                  <c:v>0.84300000000000119</c:v>
                </c:pt>
                <c:pt idx="3">
                  <c:v>0.84100000000000119</c:v>
                </c:pt>
                <c:pt idx="4">
                  <c:v>0.83400000000000118</c:v>
                </c:pt>
                <c:pt idx="5" formatCode="0.000">
                  <c:v>0.82000000000000117</c:v>
                </c:pt>
                <c:pt idx="6" formatCode="0.000">
                  <c:v>0.81</c:v>
                </c:pt>
                <c:pt idx="7" formatCode="0.000">
                  <c:v>0.80300000000000005</c:v>
                </c:pt>
                <c:pt idx="8">
                  <c:v>0.77900000000000325</c:v>
                </c:pt>
                <c:pt idx="9">
                  <c:v>0.77100000000000224</c:v>
                </c:pt>
                <c:pt idx="10">
                  <c:v>0.76600000000000223</c:v>
                </c:pt>
                <c:pt idx="11">
                  <c:v>0.74200000000000221</c:v>
                </c:pt>
                <c:pt idx="12">
                  <c:v>0.73800000000000221</c:v>
                </c:pt>
                <c:pt idx="13">
                  <c:v>0.73700000000000121</c:v>
                </c:pt>
                <c:pt idx="14" formatCode="0.000">
                  <c:v>0.73600000000000121</c:v>
                </c:pt>
                <c:pt idx="15">
                  <c:v>0.73400000000000121</c:v>
                </c:pt>
                <c:pt idx="16">
                  <c:v>0.7220000000000012</c:v>
                </c:pt>
                <c:pt idx="17">
                  <c:v>0.71100000000000119</c:v>
                </c:pt>
                <c:pt idx="18">
                  <c:v>0.70100000000000118</c:v>
                </c:pt>
                <c:pt idx="19">
                  <c:v>0.69700000000000017</c:v>
                </c:pt>
                <c:pt idx="20">
                  <c:v>0.69400000000000017</c:v>
                </c:pt>
                <c:pt idx="21">
                  <c:v>0.68200000000000005</c:v>
                </c:pt>
                <c:pt idx="22">
                  <c:v>0.67800000000000338</c:v>
                </c:pt>
                <c:pt idx="23">
                  <c:v>0.67700000000000327</c:v>
                </c:pt>
                <c:pt idx="24">
                  <c:v>0.64800000000000224</c:v>
                </c:pt>
                <c:pt idx="25">
                  <c:v>0.63500000000000223</c:v>
                </c:pt>
                <c:pt idx="26">
                  <c:v>0.62800000000000222</c:v>
                </c:pt>
                <c:pt idx="27">
                  <c:v>0.56900000000000017</c:v>
                </c:pt>
                <c:pt idx="28">
                  <c:v>0.54300000000000004</c:v>
                </c:pt>
                <c:pt idx="29">
                  <c:v>0.53600000000000003</c:v>
                </c:pt>
                <c:pt idx="30">
                  <c:v>0</c:v>
                </c:pt>
              </c:numCache>
            </c:numRef>
          </c:val>
        </c:ser>
        <c:gapWidth val="58"/>
        <c:overlap val="100"/>
        <c:axId val="80954112"/>
        <c:axId val="80955648"/>
      </c:barChart>
      <c:lineChart>
        <c:grouping val="standard"/>
        <c:ser>
          <c:idx val="0"/>
          <c:order val="0"/>
          <c:spPr>
            <a:ln>
              <a:solidFill>
                <a:srgbClr val="FF0000"/>
              </a:solidFill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'Usuario Simulado '!$B$3:$B$33</c:f>
              <c:strCache>
                <c:ptCount val="31"/>
                <c:pt idx="0">
                  <c:v>Tamaulipas</c:v>
                </c:pt>
                <c:pt idx="1">
                  <c:v>Baja California</c:v>
                </c:pt>
                <c:pt idx="2">
                  <c:v>Campeche</c:v>
                </c:pt>
                <c:pt idx="3">
                  <c:v>Sonora</c:v>
                </c:pt>
                <c:pt idx="4">
                  <c:v>San Luis Potosí</c:v>
                </c:pt>
                <c:pt idx="5">
                  <c:v>Zacatecas</c:v>
                </c:pt>
                <c:pt idx="6">
                  <c:v>Oaxaca</c:v>
                </c:pt>
                <c:pt idx="7">
                  <c:v>Veracruz</c:v>
                </c:pt>
                <c:pt idx="8">
                  <c:v>Tlaxcala</c:v>
                </c:pt>
                <c:pt idx="9">
                  <c:v>Michoacán</c:v>
                </c:pt>
                <c:pt idx="10">
                  <c:v>Hidalgo</c:v>
                </c:pt>
                <c:pt idx="11">
                  <c:v>Durango</c:v>
                </c:pt>
                <c:pt idx="12">
                  <c:v>Distrito Federal</c:v>
                </c:pt>
                <c:pt idx="13">
                  <c:v>Morelos</c:v>
                </c:pt>
                <c:pt idx="14">
                  <c:v>Yucatán</c:v>
                </c:pt>
                <c:pt idx="15">
                  <c:v>Coahuila</c:v>
                </c:pt>
                <c:pt idx="16">
                  <c:v>Sinaloa</c:v>
                </c:pt>
                <c:pt idx="17">
                  <c:v>Guanajuato</c:v>
                </c:pt>
                <c:pt idx="18">
                  <c:v>Puebla</c:v>
                </c:pt>
                <c:pt idx="19">
                  <c:v>Colima</c:v>
                </c:pt>
                <c:pt idx="20">
                  <c:v>Chihuahua</c:v>
                </c:pt>
                <c:pt idx="21">
                  <c:v>Quintana Roo</c:v>
                </c:pt>
                <c:pt idx="22">
                  <c:v>Tabasco</c:v>
                </c:pt>
                <c:pt idx="23">
                  <c:v>Nuevo León</c:v>
                </c:pt>
                <c:pt idx="24">
                  <c:v>Baja California Sur</c:v>
                </c:pt>
                <c:pt idx="25">
                  <c:v>Querétaro</c:v>
                </c:pt>
                <c:pt idx="26">
                  <c:v>Aguascalientes</c:v>
                </c:pt>
                <c:pt idx="27">
                  <c:v>Jalisco</c:v>
                </c:pt>
                <c:pt idx="28">
                  <c:v>Federación</c:v>
                </c:pt>
                <c:pt idx="29">
                  <c:v>Nayarit</c:v>
                </c:pt>
                <c:pt idx="30">
                  <c:v>Guerrero</c:v>
                </c:pt>
              </c:strCache>
            </c:strRef>
          </c:cat>
          <c:val>
            <c:numRef>
              <c:f>'Usuario Simulado '!$C$3:$C$33</c:f>
              <c:numCache>
                <c:formatCode>General</c:formatCode>
                <c:ptCount val="31"/>
                <c:pt idx="0">
                  <c:v>0.70300000000000118</c:v>
                </c:pt>
                <c:pt idx="1">
                  <c:v>0.70300000000000118</c:v>
                </c:pt>
                <c:pt idx="2">
                  <c:v>0.70300000000000118</c:v>
                </c:pt>
                <c:pt idx="3">
                  <c:v>0.70300000000000118</c:v>
                </c:pt>
                <c:pt idx="4">
                  <c:v>0.70300000000000118</c:v>
                </c:pt>
                <c:pt idx="5">
                  <c:v>0.70300000000000118</c:v>
                </c:pt>
                <c:pt idx="6">
                  <c:v>0.70300000000000118</c:v>
                </c:pt>
                <c:pt idx="7">
                  <c:v>0.70300000000000118</c:v>
                </c:pt>
                <c:pt idx="8">
                  <c:v>0.70300000000000118</c:v>
                </c:pt>
                <c:pt idx="9">
                  <c:v>0.70300000000000118</c:v>
                </c:pt>
                <c:pt idx="10">
                  <c:v>0.70300000000000118</c:v>
                </c:pt>
                <c:pt idx="11">
                  <c:v>0.70300000000000118</c:v>
                </c:pt>
                <c:pt idx="12">
                  <c:v>0.70300000000000118</c:v>
                </c:pt>
                <c:pt idx="13">
                  <c:v>0.70300000000000118</c:v>
                </c:pt>
                <c:pt idx="14">
                  <c:v>0.70300000000000118</c:v>
                </c:pt>
                <c:pt idx="15">
                  <c:v>0.70300000000000118</c:v>
                </c:pt>
                <c:pt idx="16">
                  <c:v>0.70300000000000118</c:v>
                </c:pt>
                <c:pt idx="17">
                  <c:v>0.70300000000000118</c:v>
                </c:pt>
                <c:pt idx="18">
                  <c:v>0.70300000000000118</c:v>
                </c:pt>
                <c:pt idx="19">
                  <c:v>0.70300000000000118</c:v>
                </c:pt>
                <c:pt idx="20">
                  <c:v>0.70300000000000118</c:v>
                </c:pt>
                <c:pt idx="21">
                  <c:v>0.70300000000000118</c:v>
                </c:pt>
                <c:pt idx="22">
                  <c:v>0.70300000000000118</c:v>
                </c:pt>
                <c:pt idx="23">
                  <c:v>0.70300000000000118</c:v>
                </c:pt>
                <c:pt idx="24">
                  <c:v>0.70300000000000118</c:v>
                </c:pt>
                <c:pt idx="25">
                  <c:v>0.70300000000000118</c:v>
                </c:pt>
                <c:pt idx="26">
                  <c:v>0.70300000000000118</c:v>
                </c:pt>
                <c:pt idx="27">
                  <c:v>0.70300000000000118</c:v>
                </c:pt>
                <c:pt idx="28">
                  <c:v>0.70300000000000118</c:v>
                </c:pt>
                <c:pt idx="29">
                  <c:v>0.70300000000000118</c:v>
                </c:pt>
                <c:pt idx="30">
                  <c:v>0.70300000000000118</c:v>
                </c:pt>
              </c:numCache>
            </c:numRef>
          </c:val>
        </c:ser>
        <c:marker val="1"/>
        <c:axId val="80954112"/>
        <c:axId val="80955648"/>
      </c:lineChart>
      <c:catAx>
        <c:axId val="80954112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es-MX"/>
          </a:p>
        </c:txPr>
        <c:crossAx val="80955648"/>
        <c:crosses val="autoZero"/>
        <c:auto val="1"/>
        <c:lblAlgn val="ctr"/>
        <c:lblOffset val="100"/>
      </c:catAx>
      <c:valAx>
        <c:axId val="80955648"/>
        <c:scaling>
          <c:orientation val="minMax"/>
        </c:scaling>
        <c:axPos val="l"/>
        <c:majorGridlines>
          <c:spPr>
            <a:ln>
              <a:gradFill>
                <a:gsLst>
                  <a:gs pos="0">
                    <a:srgbClr val="4F81BD">
                      <a:tint val="66000"/>
                      <a:satMod val="160000"/>
                      <a:alpha val="0"/>
                    </a:srgbClr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es-MX"/>
          </a:p>
        </c:txPr>
        <c:crossAx val="80954112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title>
      <c:tx>
        <c:rich>
          <a:bodyPr/>
          <a:lstStyle/>
          <a:p>
            <a:pPr algn="ctr" rtl="0">
              <a:defRPr lang="es-MX" sz="2000" b="0" i="0" u="none" strike="noStrike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j-ea"/>
                <a:cs typeface="+mj-cs"/>
              </a:defRPr>
            </a:pPr>
            <a:r>
              <a:rPr lang="es-MX" sz="2000" b="0" i="0" u="none" strike="noStrike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j-ea"/>
                <a:cs typeface="+mj-cs"/>
              </a:rPr>
              <a:t>RESULTADOS DE LA DIMENSIÓN DE ÓRGANOS GARANTES</a:t>
            </a:r>
          </a:p>
        </c:rich>
      </c:tx>
      <c:layout>
        <c:manualLayout>
          <c:xMode val="edge"/>
          <c:yMode val="edge"/>
          <c:x val="0.17624794140944311"/>
          <c:y val="4.9568533100029226E-2"/>
        </c:manualLayout>
      </c:layout>
    </c:title>
    <c:plotArea>
      <c:layout>
        <c:manualLayout>
          <c:layoutTarget val="inner"/>
          <c:xMode val="edge"/>
          <c:yMode val="edge"/>
          <c:x val="5.8385863326972695E-2"/>
          <c:y val="0.10220686491858504"/>
          <c:w val="0.92675805496458241"/>
          <c:h val="0.63153697864854719"/>
        </c:manualLayout>
      </c:layout>
      <c:barChart>
        <c:barDir val="col"/>
        <c:grouping val="stacked"/>
        <c:ser>
          <c:idx val="1"/>
          <c:order val="1"/>
          <c:spPr>
            <a:solidFill>
              <a:srgbClr val="92D050"/>
            </a:solidFill>
          </c:spPr>
          <c:dPt>
            <c:idx val="26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8.3333342446778695E-3"/>
                  <c:y val="-0.30663692038495322"/>
                </c:manualLayout>
              </c:layout>
              <c:dLblPos val="ctr"/>
              <c:showVal val="1"/>
            </c:dLbl>
            <c:dLbl>
              <c:idx val="30"/>
              <c:layout>
                <c:manualLayout>
                  <c:x val="-4.1666671223389408E-3"/>
                  <c:y val="-0.20664712744240307"/>
                </c:manualLayout>
              </c:layout>
              <c:dLblPos val="ctr"/>
              <c:showVal val="1"/>
            </c:dLbl>
            <c:delete val="1"/>
            <c:txPr>
              <a:bodyPr/>
              <a:lstStyle/>
              <a:p>
                <a:pPr>
                  <a:defRPr sz="1200" b="1"/>
                </a:pPr>
                <a:endParaRPr lang="es-MX"/>
              </a:p>
            </c:txPr>
            <c:dLblPos val="inEnd"/>
          </c:dLbls>
          <c:cat>
            <c:strRef>
              <c:f>'Organo Garante'!$B$3:$B$33</c:f>
              <c:strCache>
                <c:ptCount val="31"/>
                <c:pt idx="0">
                  <c:v>Coahuila</c:v>
                </c:pt>
                <c:pt idx="1">
                  <c:v>Federación</c:v>
                </c:pt>
                <c:pt idx="2">
                  <c:v>Chihuahua</c:v>
                </c:pt>
                <c:pt idx="3">
                  <c:v>Aguascalientes</c:v>
                </c:pt>
                <c:pt idx="4">
                  <c:v>Guanajuato</c:v>
                </c:pt>
                <c:pt idx="5">
                  <c:v>Distrito Federal</c:v>
                </c:pt>
                <c:pt idx="6">
                  <c:v>Morelos</c:v>
                </c:pt>
                <c:pt idx="7">
                  <c:v>Sinaloa</c:v>
                </c:pt>
                <c:pt idx="8">
                  <c:v>Veracruz</c:v>
                </c:pt>
                <c:pt idx="9">
                  <c:v>Colima</c:v>
                </c:pt>
                <c:pt idx="10">
                  <c:v>Querétaro</c:v>
                </c:pt>
                <c:pt idx="11">
                  <c:v>Nuevo León</c:v>
                </c:pt>
                <c:pt idx="12">
                  <c:v>San Luis Potosí</c:v>
                </c:pt>
                <c:pt idx="13">
                  <c:v>Tabasco</c:v>
                </c:pt>
                <c:pt idx="14">
                  <c:v>Campeche</c:v>
                </c:pt>
                <c:pt idx="15">
                  <c:v>Durango</c:v>
                </c:pt>
                <c:pt idx="16">
                  <c:v>Tamaulipas</c:v>
                </c:pt>
                <c:pt idx="17">
                  <c:v>Quintana Roo</c:v>
                </c:pt>
                <c:pt idx="18">
                  <c:v>Guerrero</c:v>
                </c:pt>
                <c:pt idx="19">
                  <c:v>Jalisco</c:v>
                </c:pt>
                <c:pt idx="20">
                  <c:v>Sonora</c:v>
                </c:pt>
                <c:pt idx="21">
                  <c:v>Hidalgo</c:v>
                </c:pt>
                <c:pt idx="22">
                  <c:v>Puebla</c:v>
                </c:pt>
                <c:pt idx="23">
                  <c:v>Yucatán</c:v>
                </c:pt>
                <c:pt idx="24">
                  <c:v>Nayarit</c:v>
                </c:pt>
                <c:pt idx="25">
                  <c:v>Tlaxcala</c:v>
                </c:pt>
                <c:pt idx="26">
                  <c:v>Baja California</c:v>
                </c:pt>
                <c:pt idx="27">
                  <c:v>Baja California Sur</c:v>
                </c:pt>
                <c:pt idx="28">
                  <c:v>Oaxaca</c:v>
                </c:pt>
                <c:pt idx="29">
                  <c:v>Zacatecas</c:v>
                </c:pt>
                <c:pt idx="30">
                  <c:v>Michoacán</c:v>
                </c:pt>
              </c:strCache>
            </c:strRef>
          </c:cat>
          <c:val>
            <c:numRef>
              <c:f>'Organo Garante'!$D$3:$D$33</c:f>
              <c:numCache>
                <c:formatCode>0.000</c:formatCode>
                <c:ptCount val="31"/>
                <c:pt idx="0" formatCode="General">
                  <c:v>0.87700000000000222</c:v>
                </c:pt>
                <c:pt idx="1">
                  <c:v>0.8500000000000012</c:v>
                </c:pt>
                <c:pt idx="2" formatCode="General">
                  <c:v>0.82600000000000118</c:v>
                </c:pt>
                <c:pt idx="3" formatCode="General">
                  <c:v>0.77400000000000224</c:v>
                </c:pt>
                <c:pt idx="4" formatCode="General">
                  <c:v>0.76700000000000224</c:v>
                </c:pt>
                <c:pt idx="5" formatCode="General">
                  <c:v>0.74300000000000122</c:v>
                </c:pt>
                <c:pt idx="6" formatCode="General">
                  <c:v>0.7250000000000012</c:v>
                </c:pt>
                <c:pt idx="7" formatCode="General">
                  <c:v>0.71100000000000119</c:v>
                </c:pt>
                <c:pt idx="8" formatCode="General">
                  <c:v>0.70500000000000118</c:v>
                </c:pt>
                <c:pt idx="9" formatCode="General">
                  <c:v>0.70200000000000118</c:v>
                </c:pt>
                <c:pt idx="10" formatCode="General">
                  <c:v>0.69900000000000018</c:v>
                </c:pt>
                <c:pt idx="11">
                  <c:v>0.69000000000000117</c:v>
                </c:pt>
                <c:pt idx="12" formatCode="General">
                  <c:v>0.68800000000000017</c:v>
                </c:pt>
                <c:pt idx="13" formatCode="General">
                  <c:v>0.68600000000000005</c:v>
                </c:pt>
                <c:pt idx="14" formatCode="General">
                  <c:v>0.68500000000000005</c:v>
                </c:pt>
                <c:pt idx="15" formatCode="General">
                  <c:v>0.67700000000000238</c:v>
                </c:pt>
                <c:pt idx="16" formatCode="General">
                  <c:v>0.66700000000000226</c:v>
                </c:pt>
                <c:pt idx="17" formatCode="General">
                  <c:v>0.65300000000000225</c:v>
                </c:pt>
                <c:pt idx="18" formatCode="General">
                  <c:v>0.61700000000000121</c:v>
                </c:pt>
                <c:pt idx="19" formatCode="General">
                  <c:v>0.59499999999999997</c:v>
                </c:pt>
                <c:pt idx="20" formatCode="General">
                  <c:v>0.59099999999999997</c:v>
                </c:pt>
                <c:pt idx="21" formatCode="General">
                  <c:v>0.58299999999999996</c:v>
                </c:pt>
                <c:pt idx="22" formatCode="General">
                  <c:v>0.57300000000000018</c:v>
                </c:pt>
                <c:pt idx="23" formatCode="General">
                  <c:v>0.56600000000000017</c:v>
                </c:pt>
                <c:pt idx="24" formatCode="General">
                  <c:v>0.56200000000000105</c:v>
                </c:pt>
                <c:pt idx="25" formatCode="General">
                  <c:v>0.53900000000000003</c:v>
                </c:pt>
                <c:pt idx="26" formatCode="General">
                  <c:v>0.52700000000000002</c:v>
                </c:pt>
                <c:pt idx="27" formatCode="General">
                  <c:v>0.52200000000000002</c:v>
                </c:pt>
                <c:pt idx="28" formatCode="General">
                  <c:v>0.51700000000000002</c:v>
                </c:pt>
                <c:pt idx="29" formatCode="General">
                  <c:v>0.49900000000000111</c:v>
                </c:pt>
                <c:pt idx="30" formatCode="General">
                  <c:v>0.41600000000000009</c:v>
                </c:pt>
              </c:numCache>
            </c:numRef>
          </c:val>
        </c:ser>
        <c:gapWidth val="81"/>
        <c:overlap val="100"/>
        <c:axId val="82084608"/>
        <c:axId val="82086144"/>
      </c:barChart>
      <c:lineChart>
        <c:grouping val="standard"/>
        <c:ser>
          <c:idx val="0"/>
          <c:order val="0"/>
          <c:spPr>
            <a:ln>
              <a:solidFill>
                <a:srgbClr val="FF0000"/>
              </a:solidFill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'Organo Garante'!$B$3:$B$33</c:f>
              <c:strCache>
                <c:ptCount val="31"/>
                <c:pt idx="0">
                  <c:v>Coahuila</c:v>
                </c:pt>
                <c:pt idx="1">
                  <c:v>Federación</c:v>
                </c:pt>
                <c:pt idx="2">
                  <c:v>Chihuahua</c:v>
                </c:pt>
                <c:pt idx="3">
                  <c:v>Aguascalientes</c:v>
                </c:pt>
                <c:pt idx="4">
                  <c:v>Guanajuato</c:v>
                </c:pt>
                <c:pt idx="5">
                  <c:v>Distrito Federal</c:v>
                </c:pt>
                <c:pt idx="6">
                  <c:v>Morelos</c:v>
                </c:pt>
                <c:pt idx="7">
                  <c:v>Sinaloa</c:v>
                </c:pt>
                <c:pt idx="8">
                  <c:v>Veracruz</c:v>
                </c:pt>
                <c:pt idx="9">
                  <c:v>Colima</c:v>
                </c:pt>
                <c:pt idx="10">
                  <c:v>Querétaro</c:v>
                </c:pt>
                <c:pt idx="11">
                  <c:v>Nuevo León</c:v>
                </c:pt>
                <c:pt idx="12">
                  <c:v>San Luis Potosí</c:v>
                </c:pt>
                <c:pt idx="13">
                  <c:v>Tabasco</c:v>
                </c:pt>
                <c:pt idx="14">
                  <c:v>Campeche</c:v>
                </c:pt>
                <c:pt idx="15">
                  <c:v>Durango</c:v>
                </c:pt>
                <c:pt idx="16">
                  <c:v>Tamaulipas</c:v>
                </c:pt>
                <c:pt idx="17">
                  <c:v>Quintana Roo</c:v>
                </c:pt>
                <c:pt idx="18">
                  <c:v>Guerrero</c:v>
                </c:pt>
                <c:pt idx="19">
                  <c:v>Jalisco</c:v>
                </c:pt>
                <c:pt idx="20">
                  <c:v>Sonora</c:v>
                </c:pt>
                <c:pt idx="21">
                  <c:v>Hidalgo</c:v>
                </c:pt>
                <c:pt idx="22">
                  <c:v>Puebla</c:v>
                </c:pt>
                <c:pt idx="23">
                  <c:v>Yucatán</c:v>
                </c:pt>
                <c:pt idx="24">
                  <c:v>Nayarit</c:v>
                </c:pt>
                <c:pt idx="25">
                  <c:v>Tlaxcala</c:v>
                </c:pt>
                <c:pt idx="26">
                  <c:v>Baja California</c:v>
                </c:pt>
                <c:pt idx="27">
                  <c:v>Baja California Sur</c:v>
                </c:pt>
                <c:pt idx="28">
                  <c:v>Oaxaca</c:v>
                </c:pt>
                <c:pt idx="29">
                  <c:v>Zacatecas</c:v>
                </c:pt>
                <c:pt idx="30">
                  <c:v>Michoacán</c:v>
                </c:pt>
              </c:strCache>
            </c:strRef>
          </c:cat>
          <c:val>
            <c:numRef>
              <c:f>'Organo Garante'!$C$3:$C$33</c:f>
              <c:numCache>
                <c:formatCode>General</c:formatCode>
                <c:ptCount val="31"/>
                <c:pt idx="0">
                  <c:v>0.65300000000000225</c:v>
                </c:pt>
                <c:pt idx="1">
                  <c:v>0.65300000000000225</c:v>
                </c:pt>
                <c:pt idx="2">
                  <c:v>0.65300000000000225</c:v>
                </c:pt>
                <c:pt idx="3">
                  <c:v>0.65300000000000225</c:v>
                </c:pt>
                <c:pt idx="4">
                  <c:v>0.65300000000000225</c:v>
                </c:pt>
                <c:pt idx="5">
                  <c:v>0.65300000000000225</c:v>
                </c:pt>
                <c:pt idx="6">
                  <c:v>0.65300000000000225</c:v>
                </c:pt>
                <c:pt idx="7">
                  <c:v>0.65300000000000225</c:v>
                </c:pt>
                <c:pt idx="8">
                  <c:v>0.65300000000000225</c:v>
                </c:pt>
                <c:pt idx="9">
                  <c:v>0.65300000000000225</c:v>
                </c:pt>
                <c:pt idx="10">
                  <c:v>0.65300000000000225</c:v>
                </c:pt>
                <c:pt idx="11">
                  <c:v>0.65300000000000225</c:v>
                </c:pt>
                <c:pt idx="12">
                  <c:v>0.65300000000000225</c:v>
                </c:pt>
                <c:pt idx="13">
                  <c:v>0.65300000000000225</c:v>
                </c:pt>
                <c:pt idx="14">
                  <c:v>0.65300000000000225</c:v>
                </c:pt>
                <c:pt idx="15">
                  <c:v>0.65300000000000225</c:v>
                </c:pt>
                <c:pt idx="16">
                  <c:v>0.65300000000000225</c:v>
                </c:pt>
                <c:pt idx="17">
                  <c:v>0.65300000000000225</c:v>
                </c:pt>
                <c:pt idx="18">
                  <c:v>0.65300000000000225</c:v>
                </c:pt>
                <c:pt idx="19">
                  <c:v>0.65300000000000225</c:v>
                </c:pt>
                <c:pt idx="20">
                  <c:v>0.65300000000000225</c:v>
                </c:pt>
                <c:pt idx="21">
                  <c:v>0.65300000000000225</c:v>
                </c:pt>
                <c:pt idx="22">
                  <c:v>0.65300000000000225</c:v>
                </c:pt>
                <c:pt idx="23">
                  <c:v>0.65300000000000225</c:v>
                </c:pt>
                <c:pt idx="24">
                  <c:v>0.65300000000000225</c:v>
                </c:pt>
                <c:pt idx="25">
                  <c:v>0.65300000000000225</c:v>
                </c:pt>
                <c:pt idx="26">
                  <c:v>0.65300000000000225</c:v>
                </c:pt>
                <c:pt idx="27">
                  <c:v>0.65300000000000225</c:v>
                </c:pt>
                <c:pt idx="28">
                  <c:v>0.65300000000000225</c:v>
                </c:pt>
                <c:pt idx="29">
                  <c:v>0.65300000000000225</c:v>
                </c:pt>
                <c:pt idx="30">
                  <c:v>0.65300000000000225</c:v>
                </c:pt>
              </c:numCache>
            </c:numRef>
          </c:val>
        </c:ser>
        <c:marker val="1"/>
        <c:axId val="82084608"/>
        <c:axId val="82086144"/>
      </c:lineChart>
      <c:catAx>
        <c:axId val="82084608"/>
        <c:scaling>
          <c:orientation val="minMax"/>
        </c:scaling>
        <c:axPos val="b"/>
        <c:tickLblPos val="nextTo"/>
        <c:txPr>
          <a:bodyPr/>
          <a:lstStyle/>
          <a:p>
            <a:pPr>
              <a:defRPr sz="1050" b="1">
                <a:latin typeface="Arial" pitchFamily="34" charset="0"/>
                <a:cs typeface="Arial" pitchFamily="34" charset="0"/>
              </a:defRPr>
            </a:pPr>
            <a:endParaRPr lang="es-MX"/>
          </a:p>
        </c:txPr>
        <c:crossAx val="82086144"/>
        <c:crosses val="autoZero"/>
        <c:auto val="1"/>
        <c:lblAlgn val="ctr"/>
        <c:lblOffset val="100"/>
      </c:catAx>
      <c:valAx>
        <c:axId val="82086144"/>
        <c:scaling>
          <c:orientation val="minMax"/>
        </c:scaling>
        <c:axPos val="l"/>
        <c:majorGridlines>
          <c:spPr>
            <a:ln>
              <a:gradFill>
                <a:gsLst>
                  <a:gs pos="0">
                    <a:srgbClr val="4F81BD">
                      <a:tint val="66000"/>
                      <a:satMod val="160000"/>
                      <a:alpha val="0"/>
                    </a:srgbClr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1050" b="1">
                <a:latin typeface="Arial" pitchFamily="34" charset="0"/>
                <a:cs typeface="Arial" pitchFamily="34" charset="0"/>
              </a:defRPr>
            </a:pPr>
            <a:endParaRPr lang="es-MX"/>
          </a:p>
        </c:txPr>
        <c:crossAx val="82084608"/>
        <c:crosses val="autoZero"/>
        <c:crossBetween val="between"/>
      </c:valAx>
    </c:plotArea>
    <c:plotVisOnly val="1"/>
    <c:dispBlanksAs val="gap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title>
      <c:tx>
        <c:rich>
          <a:bodyPr/>
          <a:lstStyle/>
          <a:p>
            <a:pPr algn="ctr" rtl="0">
              <a:defRPr lang="es-MX" sz="2000" b="0" i="0" u="none" strike="noStrike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j-ea"/>
                <a:cs typeface="+mj-cs"/>
              </a:defRPr>
            </a:pPr>
            <a:r>
              <a:rPr lang="es-MX" sz="2000" b="0" i="0" u="none" strike="noStrike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j-ea"/>
                <a:cs typeface="+mj-cs"/>
              </a:rPr>
              <a:t>PROMEDIO DE LAS </a:t>
            </a:r>
            <a:r>
              <a:rPr lang="es-MX" sz="2000" b="0" i="0" u="none" strike="noStrike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j-ea"/>
                <a:cs typeface="+mj-cs"/>
              </a:rPr>
              <a:t>DIMENSIONES</a:t>
            </a:r>
            <a:endParaRPr lang="es-MX" sz="2000" b="0" i="0" u="none" strike="noStrike" kern="1200" baseline="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ea typeface="+mj-ea"/>
              <a:cs typeface="+mj-cs"/>
            </a:endParaRPr>
          </a:p>
          <a:p>
            <a:pPr algn="ctr" rtl="0">
              <a:defRPr lang="es-MX" sz="2000" b="0" i="0" u="none" strike="noStrike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j-ea"/>
                <a:cs typeface="+mj-cs"/>
              </a:defRPr>
            </a:pPr>
            <a:r>
              <a:rPr lang="es-MX" sz="2000" b="0" i="0" u="none" strike="noStrike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j-ea"/>
                <a:cs typeface="+mj-cs"/>
              </a:rPr>
              <a:t>PORTALES, USUARIO SIMULADO Y ÓRGANOS GARANTES</a:t>
            </a:r>
          </a:p>
        </c:rich>
      </c:tx>
      <c:layout>
        <c:manualLayout>
          <c:xMode val="edge"/>
          <c:yMode val="edge"/>
          <c:x val="0.13720144356955405"/>
          <c:y val="4.8148155168876501E-2"/>
        </c:manualLayout>
      </c:layout>
    </c:title>
    <c:plotArea>
      <c:layout>
        <c:manualLayout>
          <c:layoutTarget val="inner"/>
          <c:xMode val="edge"/>
          <c:yMode val="edge"/>
          <c:x val="9.8847003499562811E-2"/>
          <c:y val="0.12138453213539398"/>
          <c:w val="0.84950699912510896"/>
          <c:h val="0.66188140301566223"/>
        </c:manualLayout>
      </c:layout>
      <c:barChart>
        <c:barDir val="col"/>
        <c:grouping val="stacked"/>
        <c:ser>
          <c:idx val="4"/>
          <c:order val="4"/>
          <c:spPr>
            <a:solidFill>
              <a:srgbClr val="92D050"/>
            </a:solidFill>
          </c:spPr>
          <c:dPt>
            <c:idx val="11"/>
            <c:spPr>
              <a:solidFill>
                <a:srgbClr val="7030A0"/>
              </a:solidFill>
            </c:spPr>
          </c:dPt>
          <c:cat>
            <c:strRef>
              <c:f>'PROMEDIO P, US, OG'!$B$3:$B$33</c:f>
              <c:strCache>
                <c:ptCount val="31"/>
                <c:pt idx="0">
                  <c:v>Coahuila</c:v>
                </c:pt>
                <c:pt idx="1">
                  <c:v>Tamaulipas</c:v>
                </c:pt>
                <c:pt idx="2">
                  <c:v>Campeche</c:v>
                </c:pt>
                <c:pt idx="3">
                  <c:v>Chihuahua</c:v>
                </c:pt>
                <c:pt idx="4">
                  <c:v>Distrito Federal</c:v>
                </c:pt>
                <c:pt idx="5">
                  <c:v>San Luis Potosí</c:v>
                </c:pt>
                <c:pt idx="6">
                  <c:v>Guanajuato</c:v>
                </c:pt>
                <c:pt idx="7">
                  <c:v>Veracruz</c:v>
                </c:pt>
                <c:pt idx="8">
                  <c:v>Durango</c:v>
                </c:pt>
                <c:pt idx="9">
                  <c:v>Morelos</c:v>
                </c:pt>
                <c:pt idx="10">
                  <c:v>Aguascalientes</c:v>
                </c:pt>
                <c:pt idx="11">
                  <c:v>Baja California</c:v>
                </c:pt>
                <c:pt idx="12">
                  <c:v>Federación</c:v>
                </c:pt>
                <c:pt idx="13">
                  <c:v>Sonora</c:v>
                </c:pt>
                <c:pt idx="14">
                  <c:v>Querétaro</c:v>
                </c:pt>
                <c:pt idx="15">
                  <c:v>Nuevo León</c:v>
                </c:pt>
                <c:pt idx="16">
                  <c:v>Sinaloa</c:v>
                </c:pt>
                <c:pt idx="17">
                  <c:v>Tlaxcala</c:v>
                </c:pt>
                <c:pt idx="18">
                  <c:v>Yucatán</c:v>
                </c:pt>
                <c:pt idx="19">
                  <c:v>Hidalgo</c:v>
                </c:pt>
                <c:pt idx="20">
                  <c:v>Zacatecas</c:v>
                </c:pt>
                <c:pt idx="21">
                  <c:v>Tabasco</c:v>
                </c:pt>
                <c:pt idx="22">
                  <c:v>Puebla</c:v>
                </c:pt>
                <c:pt idx="23">
                  <c:v>Quintana Roo</c:v>
                </c:pt>
                <c:pt idx="24">
                  <c:v>Oaxaca</c:v>
                </c:pt>
                <c:pt idx="25">
                  <c:v>Jalisco</c:v>
                </c:pt>
                <c:pt idx="26">
                  <c:v>Nayarit</c:v>
                </c:pt>
                <c:pt idx="27">
                  <c:v>Michoacán</c:v>
                </c:pt>
                <c:pt idx="28">
                  <c:v>Baja California Sur</c:v>
                </c:pt>
                <c:pt idx="29">
                  <c:v>Colima</c:v>
                </c:pt>
                <c:pt idx="30">
                  <c:v>Guerrero</c:v>
                </c:pt>
              </c:strCache>
            </c:strRef>
          </c:cat>
          <c:val>
            <c:numRef>
              <c:f>'PROMEDIO P, US, OG'!$G$3:$G$33</c:f>
              <c:numCache>
                <c:formatCode>0.000</c:formatCode>
                <c:ptCount val="31"/>
                <c:pt idx="0">
                  <c:v>0.85333333333333405</c:v>
                </c:pt>
                <c:pt idx="1">
                  <c:v>0.8460000000000012</c:v>
                </c:pt>
                <c:pt idx="2">
                  <c:v>0.84266666666666701</c:v>
                </c:pt>
                <c:pt idx="3">
                  <c:v>0.83500000000000119</c:v>
                </c:pt>
                <c:pt idx="4">
                  <c:v>0.82700000000000118</c:v>
                </c:pt>
                <c:pt idx="5">
                  <c:v>0.82066666666666599</c:v>
                </c:pt>
                <c:pt idx="6">
                  <c:v>0.81633333333333302</c:v>
                </c:pt>
                <c:pt idx="7">
                  <c:v>0.81366666666666698</c:v>
                </c:pt>
                <c:pt idx="8">
                  <c:v>0.80633333333333301</c:v>
                </c:pt>
                <c:pt idx="9">
                  <c:v>0.80400000000000005</c:v>
                </c:pt>
                <c:pt idx="10">
                  <c:v>0.79733333333333301</c:v>
                </c:pt>
                <c:pt idx="11">
                  <c:v>0.79200000000000004</c:v>
                </c:pt>
                <c:pt idx="12">
                  <c:v>0.78666666666666596</c:v>
                </c:pt>
                <c:pt idx="13">
                  <c:v>0.78500000000000003</c:v>
                </c:pt>
                <c:pt idx="14">
                  <c:v>0.77566666666666617</c:v>
                </c:pt>
                <c:pt idx="15">
                  <c:v>0.77333333333333321</c:v>
                </c:pt>
                <c:pt idx="16">
                  <c:v>0.77100000000000124</c:v>
                </c:pt>
                <c:pt idx="17">
                  <c:v>0.7683333333333342</c:v>
                </c:pt>
                <c:pt idx="18">
                  <c:v>0.7673333333333342</c:v>
                </c:pt>
                <c:pt idx="19">
                  <c:v>0.76000000000000223</c:v>
                </c:pt>
                <c:pt idx="20">
                  <c:v>0.75300000000000122</c:v>
                </c:pt>
                <c:pt idx="21">
                  <c:v>0.75033333333333418</c:v>
                </c:pt>
                <c:pt idx="22">
                  <c:v>0.74133333333333418</c:v>
                </c:pt>
                <c:pt idx="23">
                  <c:v>0.73500000000000121</c:v>
                </c:pt>
                <c:pt idx="24">
                  <c:v>0.72566666666666702</c:v>
                </c:pt>
                <c:pt idx="25">
                  <c:v>0.70233333333333403</c:v>
                </c:pt>
                <c:pt idx="26">
                  <c:v>0.68700000000000017</c:v>
                </c:pt>
                <c:pt idx="27">
                  <c:v>0.67900000000000238</c:v>
                </c:pt>
                <c:pt idx="28">
                  <c:v>0.67100000000000226</c:v>
                </c:pt>
                <c:pt idx="29">
                  <c:v>0.62766666666666704</c:v>
                </c:pt>
                <c:pt idx="30">
                  <c:v>0.49800000000000111</c:v>
                </c:pt>
              </c:numCache>
            </c:numRef>
          </c:val>
        </c:ser>
        <c:gapWidth val="81"/>
        <c:overlap val="100"/>
        <c:axId val="82331520"/>
        <c:axId val="82333056"/>
      </c:barChart>
      <c:lineChart>
        <c:grouping val="standard"/>
        <c:ser>
          <c:idx val="0"/>
          <c:order val="0"/>
          <c:cat>
            <c:strRef>
              <c:f>'PROMEDIO P, US, OG'!$B$3:$B$33</c:f>
              <c:strCache>
                <c:ptCount val="31"/>
                <c:pt idx="0">
                  <c:v>Coahuila</c:v>
                </c:pt>
                <c:pt idx="1">
                  <c:v>Tamaulipas</c:v>
                </c:pt>
                <c:pt idx="2">
                  <c:v>Campeche</c:v>
                </c:pt>
                <c:pt idx="3">
                  <c:v>Chihuahua</c:v>
                </c:pt>
                <c:pt idx="4">
                  <c:v>Distrito Federal</c:v>
                </c:pt>
                <c:pt idx="5">
                  <c:v>San Luis Potosí</c:v>
                </c:pt>
                <c:pt idx="6">
                  <c:v>Guanajuato</c:v>
                </c:pt>
                <c:pt idx="7">
                  <c:v>Veracruz</c:v>
                </c:pt>
                <c:pt idx="8">
                  <c:v>Durango</c:v>
                </c:pt>
                <c:pt idx="9">
                  <c:v>Morelos</c:v>
                </c:pt>
                <c:pt idx="10">
                  <c:v>Aguascalientes</c:v>
                </c:pt>
                <c:pt idx="11">
                  <c:v>Baja California</c:v>
                </c:pt>
                <c:pt idx="12">
                  <c:v>Federación</c:v>
                </c:pt>
                <c:pt idx="13">
                  <c:v>Sonora</c:v>
                </c:pt>
                <c:pt idx="14">
                  <c:v>Querétaro</c:v>
                </c:pt>
                <c:pt idx="15">
                  <c:v>Nuevo León</c:v>
                </c:pt>
                <c:pt idx="16">
                  <c:v>Sinaloa</c:v>
                </c:pt>
                <c:pt idx="17">
                  <c:v>Tlaxcala</c:v>
                </c:pt>
                <c:pt idx="18">
                  <c:v>Yucatán</c:v>
                </c:pt>
                <c:pt idx="19">
                  <c:v>Hidalgo</c:v>
                </c:pt>
                <c:pt idx="20">
                  <c:v>Zacatecas</c:v>
                </c:pt>
                <c:pt idx="21">
                  <c:v>Tabasco</c:v>
                </c:pt>
                <c:pt idx="22">
                  <c:v>Puebla</c:v>
                </c:pt>
                <c:pt idx="23">
                  <c:v>Quintana Roo</c:v>
                </c:pt>
                <c:pt idx="24">
                  <c:v>Oaxaca</c:v>
                </c:pt>
                <c:pt idx="25">
                  <c:v>Jalisco</c:v>
                </c:pt>
                <c:pt idx="26">
                  <c:v>Nayarit</c:v>
                </c:pt>
                <c:pt idx="27">
                  <c:v>Michoacán</c:v>
                </c:pt>
                <c:pt idx="28">
                  <c:v>Baja California Sur</c:v>
                </c:pt>
                <c:pt idx="29">
                  <c:v>Colima</c:v>
                </c:pt>
                <c:pt idx="30">
                  <c:v>Guerrero</c:v>
                </c:pt>
              </c:strCache>
            </c:strRef>
          </c:cat>
          <c:val>
            <c:numRef>
              <c:f>'PROMEDIO P, US, OG'!$C$3:$C$33</c:f>
            </c:numRef>
          </c:val>
        </c:ser>
        <c:ser>
          <c:idx val="1"/>
          <c:order val="1"/>
          <c:cat>
            <c:strRef>
              <c:f>'PROMEDIO P, US, OG'!$B$3:$B$33</c:f>
              <c:strCache>
                <c:ptCount val="31"/>
                <c:pt idx="0">
                  <c:v>Coahuila</c:v>
                </c:pt>
                <c:pt idx="1">
                  <c:v>Tamaulipas</c:v>
                </c:pt>
                <c:pt idx="2">
                  <c:v>Campeche</c:v>
                </c:pt>
                <c:pt idx="3">
                  <c:v>Chihuahua</c:v>
                </c:pt>
                <c:pt idx="4">
                  <c:v>Distrito Federal</c:v>
                </c:pt>
                <c:pt idx="5">
                  <c:v>San Luis Potosí</c:v>
                </c:pt>
                <c:pt idx="6">
                  <c:v>Guanajuato</c:v>
                </c:pt>
                <c:pt idx="7">
                  <c:v>Veracruz</c:v>
                </c:pt>
                <c:pt idx="8">
                  <c:v>Durango</c:v>
                </c:pt>
                <c:pt idx="9">
                  <c:v>Morelos</c:v>
                </c:pt>
                <c:pt idx="10">
                  <c:v>Aguascalientes</c:v>
                </c:pt>
                <c:pt idx="11">
                  <c:v>Baja California</c:v>
                </c:pt>
                <c:pt idx="12">
                  <c:v>Federación</c:v>
                </c:pt>
                <c:pt idx="13">
                  <c:v>Sonora</c:v>
                </c:pt>
                <c:pt idx="14">
                  <c:v>Querétaro</c:v>
                </c:pt>
                <c:pt idx="15">
                  <c:v>Nuevo León</c:v>
                </c:pt>
                <c:pt idx="16">
                  <c:v>Sinaloa</c:v>
                </c:pt>
                <c:pt idx="17">
                  <c:v>Tlaxcala</c:v>
                </c:pt>
                <c:pt idx="18">
                  <c:v>Yucatán</c:v>
                </c:pt>
                <c:pt idx="19">
                  <c:v>Hidalgo</c:v>
                </c:pt>
                <c:pt idx="20">
                  <c:v>Zacatecas</c:v>
                </c:pt>
                <c:pt idx="21">
                  <c:v>Tabasco</c:v>
                </c:pt>
                <c:pt idx="22">
                  <c:v>Puebla</c:v>
                </c:pt>
                <c:pt idx="23">
                  <c:v>Quintana Roo</c:v>
                </c:pt>
                <c:pt idx="24">
                  <c:v>Oaxaca</c:v>
                </c:pt>
                <c:pt idx="25">
                  <c:v>Jalisco</c:v>
                </c:pt>
                <c:pt idx="26">
                  <c:v>Nayarit</c:v>
                </c:pt>
                <c:pt idx="27">
                  <c:v>Michoacán</c:v>
                </c:pt>
                <c:pt idx="28">
                  <c:v>Baja California Sur</c:v>
                </c:pt>
                <c:pt idx="29">
                  <c:v>Colima</c:v>
                </c:pt>
                <c:pt idx="30">
                  <c:v>Guerrero</c:v>
                </c:pt>
              </c:strCache>
            </c:strRef>
          </c:cat>
          <c:val>
            <c:numRef>
              <c:f>'PROMEDIO P, US, OG'!$D$3:$D$33</c:f>
            </c:numRef>
          </c:val>
        </c:ser>
        <c:ser>
          <c:idx val="2"/>
          <c:order val="2"/>
          <c:cat>
            <c:strRef>
              <c:f>'PROMEDIO P, US, OG'!$B$3:$B$33</c:f>
              <c:strCache>
                <c:ptCount val="31"/>
                <c:pt idx="0">
                  <c:v>Coahuila</c:v>
                </c:pt>
                <c:pt idx="1">
                  <c:v>Tamaulipas</c:v>
                </c:pt>
                <c:pt idx="2">
                  <c:v>Campeche</c:v>
                </c:pt>
                <c:pt idx="3">
                  <c:v>Chihuahua</c:v>
                </c:pt>
                <c:pt idx="4">
                  <c:v>Distrito Federal</c:v>
                </c:pt>
                <c:pt idx="5">
                  <c:v>San Luis Potosí</c:v>
                </c:pt>
                <c:pt idx="6">
                  <c:v>Guanajuato</c:v>
                </c:pt>
                <c:pt idx="7">
                  <c:v>Veracruz</c:v>
                </c:pt>
                <c:pt idx="8">
                  <c:v>Durango</c:v>
                </c:pt>
                <c:pt idx="9">
                  <c:v>Morelos</c:v>
                </c:pt>
                <c:pt idx="10">
                  <c:v>Aguascalientes</c:v>
                </c:pt>
                <c:pt idx="11">
                  <c:v>Baja California</c:v>
                </c:pt>
                <c:pt idx="12">
                  <c:v>Federación</c:v>
                </c:pt>
                <c:pt idx="13">
                  <c:v>Sonora</c:v>
                </c:pt>
                <c:pt idx="14">
                  <c:v>Querétaro</c:v>
                </c:pt>
                <c:pt idx="15">
                  <c:v>Nuevo León</c:v>
                </c:pt>
                <c:pt idx="16">
                  <c:v>Sinaloa</c:v>
                </c:pt>
                <c:pt idx="17">
                  <c:v>Tlaxcala</c:v>
                </c:pt>
                <c:pt idx="18">
                  <c:v>Yucatán</c:v>
                </c:pt>
                <c:pt idx="19">
                  <c:v>Hidalgo</c:v>
                </c:pt>
                <c:pt idx="20">
                  <c:v>Zacatecas</c:v>
                </c:pt>
                <c:pt idx="21">
                  <c:v>Tabasco</c:v>
                </c:pt>
                <c:pt idx="22">
                  <c:v>Puebla</c:v>
                </c:pt>
                <c:pt idx="23">
                  <c:v>Quintana Roo</c:v>
                </c:pt>
                <c:pt idx="24">
                  <c:v>Oaxaca</c:v>
                </c:pt>
                <c:pt idx="25">
                  <c:v>Jalisco</c:v>
                </c:pt>
                <c:pt idx="26">
                  <c:v>Nayarit</c:v>
                </c:pt>
                <c:pt idx="27">
                  <c:v>Michoacán</c:v>
                </c:pt>
                <c:pt idx="28">
                  <c:v>Baja California Sur</c:v>
                </c:pt>
                <c:pt idx="29">
                  <c:v>Colima</c:v>
                </c:pt>
                <c:pt idx="30">
                  <c:v>Guerrero</c:v>
                </c:pt>
              </c:strCache>
            </c:strRef>
          </c:cat>
          <c:val>
            <c:numRef>
              <c:f>'PROMEDIO P, US, OG'!$E$3:$E$33</c:f>
            </c:numRef>
          </c:val>
        </c:ser>
        <c:ser>
          <c:idx val="3"/>
          <c:order val="3"/>
          <c:spPr>
            <a:ln>
              <a:solidFill>
                <a:srgbClr val="FF0000"/>
              </a:solidFill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'PROMEDIO P, US, OG'!$B$3:$B$33</c:f>
              <c:strCache>
                <c:ptCount val="31"/>
                <c:pt idx="0">
                  <c:v>Coahuila</c:v>
                </c:pt>
                <c:pt idx="1">
                  <c:v>Tamaulipas</c:v>
                </c:pt>
                <c:pt idx="2">
                  <c:v>Campeche</c:v>
                </c:pt>
                <c:pt idx="3">
                  <c:v>Chihuahua</c:v>
                </c:pt>
                <c:pt idx="4">
                  <c:v>Distrito Federal</c:v>
                </c:pt>
                <c:pt idx="5">
                  <c:v>San Luis Potosí</c:v>
                </c:pt>
                <c:pt idx="6">
                  <c:v>Guanajuato</c:v>
                </c:pt>
                <c:pt idx="7">
                  <c:v>Veracruz</c:v>
                </c:pt>
                <c:pt idx="8">
                  <c:v>Durango</c:v>
                </c:pt>
                <c:pt idx="9">
                  <c:v>Morelos</c:v>
                </c:pt>
                <c:pt idx="10">
                  <c:v>Aguascalientes</c:v>
                </c:pt>
                <c:pt idx="11">
                  <c:v>Baja California</c:v>
                </c:pt>
                <c:pt idx="12">
                  <c:v>Federación</c:v>
                </c:pt>
                <c:pt idx="13">
                  <c:v>Sonora</c:v>
                </c:pt>
                <c:pt idx="14">
                  <c:v>Querétaro</c:v>
                </c:pt>
                <c:pt idx="15">
                  <c:v>Nuevo León</c:v>
                </c:pt>
                <c:pt idx="16">
                  <c:v>Sinaloa</c:v>
                </c:pt>
                <c:pt idx="17">
                  <c:v>Tlaxcala</c:v>
                </c:pt>
                <c:pt idx="18">
                  <c:v>Yucatán</c:v>
                </c:pt>
                <c:pt idx="19">
                  <c:v>Hidalgo</c:v>
                </c:pt>
                <c:pt idx="20">
                  <c:v>Zacatecas</c:v>
                </c:pt>
                <c:pt idx="21">
                  <c:v>Tabasco</c:v>
                </c:pt>
                <c:pt idx="22">
                  <c:v>Puebla</c:v>
                </c:pt>
                <c:pt idx="23">
                  <c:v>Quintana Roo</c:v>
                </c:pt>
                <c:pt idx="24">
                  <c:v>Oaxaca</c:v>
                </c:pt>
                <c:pt idx="25">
                  <c:v>Jalisco</c:v>
                </c:pt>
                <c:pt idx="26">
                  <c:v>Nayarit</c:v>
                </c:pt>
                <c:pt idx="27">
                  <c:v>Michoacán</c:v>
                </c:pt>
                <c:pt idx="28">
                  <c:v>Baja California Sur</c:v>
                </c:pt>
                <c:pt idx="29">
                  <c:v>Colima</c:v>
                </c:pt>
                <c:pt idx="30">
                  <c:v>Guerrero</c:v>
                </c:pt>
              </c:strCache>
            </c:strRef>
          </c:cat>
          <c:val>
            <c:numRef>
              <c:f>'PROMEDIO P, US, OG'!$F$3:$F$33</c:f>
              <c:numCache>
                <c:formatCode>General</c:formatCode>
                <c:ptCount val="31"/>
                <c:pt idx="0">
                  <c:v>0.76200000000000123</c:v>
                </c:pt>
                <c:pt idx="1">
                  <c:v>0.76200000000000123</c:v>
                </c:pt>
                <c:pt idx="2">
                  <c:v>0.76200000000000123</c:v>
                </c:pt>
                <c:pt idx="3">
                  <c:v>0.76200000000000123</c:v>
                </c:pt>
                <c:pt idx="4">
                  <c:v>0.76200000000000123</c:v>
                </c:pt>
                <c:pt idx="5">
                  <c:v>0.76200000000000123</c:v>
                </c:pt>
                <c:pt idx="6">
                  <c:v>0.76200000000000123</c:v>
                </c:pt>
                <c:pt idx="7">
                  <c:v>0.76200000000000123</c:v>
                </c:pt>
                <c:pt idx="8">
                  <c:v>0.76200000000000123</c:v>
                </c:pt>
                <c:pt idx="9">
                  <c:v>0.76200000000000123</c:v>
                </c:pt>
                <c:pt idx="10">
                  <c:v>0.76200000000000123</c:v>
                </c:pt>
                <c:pt idx="11">
                  <c:v>0.76200000000000123</c:v>
                </c:pt>
                <c:pt idx="12">
                  <c:v>0.76200000000000123</c:v>
                </c:pt>
                <c:pt idx="13">
                  <c:v>0.76200000000000123</c:v>
                </c:pt>
                <c:pt idx="14">
                  <c:v>0.76200000000000123</c:v>
                </c:pt>
                <c:pt idx="15">
                  <c:v>0.76200000000000123</c:v>
                </c:pt>
                <c:pt idx="16">
                  <c:v>0.76200000000000123</c:v>
                </c:pt>
                <c:pt idx="17">
                  <c:v>0.76200000000000123</c:v>
                </c:pt>
                <c:pt idx="18">
                  <c:v>0.76200000000000123</c:v>
                </c:pt>
                <c:pt idx="19">
                  <c:v>0.76200000000000123</c:v>
                </c:pt>
                <c:pt idx="20">
                  <c:v>0.76200000000000123</c:v>
                </c:pt>
                <c:pt idx="21">
                  <c:v>0.76200000000000123</c:v>
                </c:pt>
                <c:pt idx="22">
                  <c:v>0.76200000000000123</c:v>
                </c:pt>
                <c:pt idx="23">
                  <c:v>0.76200000000000123</c:v>
                </c:pt>
                <c:pt idx="24">
                  <c:v>0.76200000000000123</c:v>
                </c:pt>
                <c:pt idx="25">
                  <c:v>0.76200000000000123</c:v>
                </c:pt>
                <c:pt idx="26">
                  <c:v>0.76200000000000123</c:v>
                </c:pt>
                <c:pt idx="27">
                  <c:v>0.76200000000000123</c:v>
                </c:pt>
                <c:pt idx="28">
                  <c:v>0.76200000000000123</c:v>
                </c:pt>
                <c:pt idx="29">
                  <c:v>0.76200000000000123</c:v>
                </c:pt>
                <c:pt idx="30">
                  <c:v>0.76200000000000123</c:v>
                </c:pt>
              </c:numCache>
            </c:numRef>
          </c:val>
        </c:ser>
        <c:marker val="1"/>
        <c:axId val="82331520"/>
        <c:axId val="82333056"/>
      </c:lineChart>
      <c:catAx>
        <c:axId val="82331520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es-MX"/>
          </a:p>
        </c:txPr>
        <c:crossAx val="82333056"/>
        <c:crosses val="autoZero"/>
        <c:auto val="1"/>
        <c:lblAlgn val="ctr"/>
        <c:lblOffset val="100"/>
      </c:catAx>
      <c:valAx>
        <c:axId val="82333056"/>
        <c:scaling>
          <c:orientation val="minMax"/>
        </c:scaling>
        <c:axPos val="l"/>
        <c:numFmt formatCode="0.000" sourceLinked="1"/>
        <c:tickLblPos val="nextTo"/>
        <c:txPr>
          <a:bodyPr/>
          <a:lstStyle/>
          <a:p>
            <a:pPr>
              <a:defRPr sz="1200" b="1">
                <a:latin typeface="+mn-lt"/>
                <a:cs typeface="Arial" pitchFamily="34" charset="0"/>
              </a:defRPr>
            </a:pPr>
            <a:endParaRPr lang="es-MX"/>
          </a:p>
        </c:txPr>
        <c:crossAx val="823315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50"/>
      </a:pPr>
      <a:endParaRPr lang="es-MX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style val="30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SOLICITUDES DE ACCESO A LA INFORMACIÓN PÚBLICA ATENDIDAS</a:t>
            </a:r>
          </a:p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ITAIPBC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13704892966360896"/>
          <c:y val="1.5384615384615408E-2"/>
        </c:manualLayout>
      </c:layout>
    </c:title>
    <c:view3D>
      <c:rotX val="10"/>
      <c:rotY val="0"/>
      <c:perspective val="0"/>
    </c:view3D>
    <c:plotArea>
      <c:layout>
        <c:manualLayout>
          <c:layoutTarget val="inner"/>
          <c:xMode val="edge"/>
          <c:yMode val="edge"/>
          <c:x val="7.4274964482650724E-2"/>
          <c:y val="0.23090389662830604"/>
          <c:w val="0.9058473596763722"/>
          <c:h val="0.6693482737734826"/>
        </c:manualLayout>
      </c:layout>
      <c:bar3D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RECURSOS DE REVISIÓN TRAMITADOS</c:v>
                </c:pt>
              </c:strCache>
            </c:strRef>
          </c:tx>
          <c:spPr>
            <a:solidFill>
              <a:schemeClr val="accent4"/>
            </a:solidFill>
          </c:spPr>
          <c:dPt>
            <c:idx val="2"/>
            <c:spPr>
              <a:solidFill>
                <a:schemeClr val="accent4"/>
              </a:solidFill>
              <a:ln>
                <a:solidFill>
                  <a:srgbClr val="FFFF00"/>
                </a:solidFill>
              </a:ln>
            </c:spPr>
          </c:dPt>
          <c:dLbls>
            <c:showVal val="1"/>
          </c:dLbls>
          <c:cat>
            <c:numRef>
              <c:f>Hoja1!$A$2:$A$7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Hoja1!$B$2:$B$7</c:f>
              <c:numCache>
                <c:formatCode>General</c:formatCode>
                <c:ptCount val="6"/>
                <c:pt idx="0">
                  <c:v>3</c:v>
                </c:pt>
                <c:pt idx="1">
                  <c:v>106</c:v>
                </c:pt>
                <c:pt idx="2">
                  <c:v>126</c:v>
                </c:pt>
                <c:pt idx="3">
                  <c:v>231</c:v>
                </c:pt>
                <c:pt idx="4">
                  <c:v>387</c:v>
                </c:pt>
                <c:pt idx="5">
                  <c:v>88</c:v>
                </c:pt>
              </c:numCache>
            </c:numRef>
          </c:val>
        </c:ser>
        <c:gapWidth val="45"/>
        <c:shape val="box"/>
        <c:axId val="121001472"/>
        <c:axId val="121003008"/>
        <c:axId val="0"/>
      </c:bar3DChart>
      <c:catAx>
        <c:axId val="121001472"/>
        <c:scaling>
          <c:orientation val="minMax"/>
        </c:scaling>
        <c:axPos val="b"/>
        <c:numFmt formatCode="General" sourceLinked="1"/>
        <c:majorTickMark val="none"/>
        <c:tickLblPos val="nextTo"/>
        <c:crossAx val="121003008"/>
        <c:crosses val="autoZero"/>
        <c:auto val="1"/>
        <c:lblAlgn val="ctr"/>
        <c:lblOffset val="100"/>
      </c:catAx>
      <c:valAx>
        <c:axId val="12100300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2100147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 b="1">
          <a:latin typeface="+mj-lt"/>
        </a:defRPr>
      </a:pPr>
      <a:endParaRPr lang="es-MX"/>
    </a:p>
  </c:txPr>
  <c:externalData r:id="rId2"/>
  <c:userShapes r:id="rId3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30"/>
  <c:chart>
    <c:title>
      <c:tx>
        <c:rich>
          <a:bodyPr/>
          <a:lstStyle/>
          <a:p>
            <a:pPr>
              <a:defRPr/>
            </a:pPr>
            <a:r>
              <a:rPr lang="en-US" dirty="0"/>
              <a:t>RECURSOS DE REVISIÓN TRAMITADOS</a:t>
            </a:r>
          </a:p>
        </c:rich>
      </c:tx>
      <c:layout>
        <c:manualLayout>
          <c:xMode val="edge"/>
          <c:yMode val="edge"/>
          <c:x val="0.219483975053577"/>
          <c:y val="3.0769230769230802E-2"/>
        </c:manualLayout>
      </c:layout>
    </c:title>
    <c:view3D>
      <c:rotX val="10"/>
      <c:rotY val="0"/>
      <c:perspective val="0"/>
    </c:view3D>
    <c:plotArea>
      <c:layout>
        <c:manualLayout>
          <c:layoutTarget val="inner"/>
          <c:xMode val="edge"/>
          <c:yMode val="edge"/>
          <c:x val="7.4274964482650724E-2"/>
          <c:y val="0.23090389662830604"/>
          <c:w val="0.9058473596763722"/>
          <c:h val="0.6693482737734826"/>
        </c:manualLayout>
      </c:layout>
      <c:bar3D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RECURSOS DE REVISIÓN TRAMITADOS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c:spPr>
          <c:dLbls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s-MX"/>
              </a:p>
            </c:txPr>
            <c:showVal val="1"/>
          </c:dLbls>
          <c:cat>
            <c:numRef>
              <c:f>Hoja1!$A$2:$A$7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Hoja1!$B$2:$B$7</c:f>
              <c:numCache>
                <c:formatCode>General</c:formatCode>
                <c:ptCount val="6"/>
                <c:pt idx="0">
                  <c:v>29</c:v>
                </c:pt>
                <c:pt idx="1">
                  <c:v>104</c:v>
                </c:pt>
                <c:pt idx="2">
                  <c:v>184</c:v>
                </c:pt>
                <c:pt idx="3">
                  <c:v>184</c:v>
                </c:pt>
                <c:pt idx="4">
                  <c:v>280</c:v>
                </c:pt>
                <c:pt idx="5">
                  <c:v>36</c:v>
                </c:pt>
              </c:numCache>
            </c:numRef>
          </c:val>
        </c:ser>
        <c:gapWidth val="45"/>
        <c:shape val="box"/>
        <c:axId val="121201024"/>
        <c:axId val="121202560"/>
        <c:axId val="0"/>
      </c:bar3DChart>
      <c:catAx>
        <c:axId val="121201024"/>
        <c:scaling>
          <c:orientation val="minMax"/>
        </c:scaling>
        <c:axPos val="b"/>
        <c:numFmt formatCode="General" sourceLinked="1"/>
        <c:majorTickMark val="none"/>
        <c:tickLblPos val="nextTo"/>
        <c:crossAx val="121202560"/>
        <c:crosses val="autoZero"/>
        <c:auto val="1"/>
        <c:lblAlgn val="ctr"/>
        <c:lblOffset val="100"/>
      </c:catAx>
      <c:valAx>
        <c:axId val="12120256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2120102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 b="1">
          <a:latin typeface="+mj-lt"/>
        </a:defRPr>
      </a:pPr>
      <a:endParaRPr lang="es-MX"/>
    </a:p>
  </c:txPr>
  <c:externalData r:id="rId1"/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style val="6"/>
  <c:clrMapOvr bg1="lt1" tx1="dk1" bg2="lt2" tx2="dk2" accent1="accent1" accent2="accent2" accent3="accent3" accent4="accent4" accent5="accent5" accent6="accent6" hlink="hlink" folHlink="folHlink"/>
  <c:chart>
    <c:autoTitleDeleted val="1"/>
    <c:view3D>
      <c:rotY val="0"/>
      <c:perspective val="10"/>
    </c:view3D>
    <c:plotArea>
      <c:layout/>
      <c:bar3DChart>
        <c:barDir val="col"/>
        <c:grouping val="standard"/>
        <c:ser>
          <c:idx val="0"/>
          <c:order val="0"/>
          <c:tx>
            <c:strRef>
              <c:f>Hoja1!$B$1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1"/>
              <c:layout>
                <c:manualLayout>
                  <c:x val="-2.777777777777882E-3"/>
                  <c:y val="-1.0416666666666703E-2"/>
                </c:manualLayout>
              </c:layout>
              <c:showVal val="1"/>
            </c:dLbl>
            <c:dLbl>
              <c:idx val="2"/>
              <c:layout>
                <c:manualLayout>
                  <c:x val="1.2500000000000004E-2"/>
                  <c:y val="-2.0833333333333405E-2"/>
                </c:manualLayout>
              </c:layout>
              <c:showVal val="1"/>
            </c:dLbl>
            <c:dLbl>
              <c:idx val="3"/>
              <c:layout>
                <c:manualLayout>
                  <c:x val="5.5555555555555497E-3"/>
                  <c:y val="-2.0833333333333405E-2"/>
                </c:manualLayout>
              </c:layout>
              <c:showVal val="1"/>
            </c:dLbl>
            <c:dLbl>
              <c:idx val="4"/>
              <c:layout>
                <c:manualLayout>
                  <c:x val="1.5277777777777906E-2"/>
                  <c:y val="-2.8645833333333301E-2"/>
                </c:manualLayout>
              </c:layout>
              <c:showVal val="1"/>
            </c:dLbl>
            <c:dLbl>
              <c:idx val="5"/>
              <c:layout>
                <c:manualLayout>
                  <c:x val="-2.7777777777780021E-3"/>
                  <c:y val="-2.3437500000000007E-2"/>
                </c:manualLayout>
              </c:layout>
              <c:showVal val="1"/>
            </c:dLbl>
            <c:txPr>
              <a:bodyPr/>
              <a:lstStyle/>
              <a:p>
                <a:pPr>
                  <a:defRPr sz="2800"/>
                </a:pPr>
                <a:endParaRPr lang="es-MX"/>
              </a:p>
            </c:txPr>
            <c:showVal val="1"/>
          </c:dLbls>
          <c:cat>
            <c:strRef>
              <c:f>Hoja1!$A$2:$A$6</c:f>
              <c:strCache>
                <c:ptCount val="5"/>
                <c:pt idx="0">
                  <c:v>AYUNTAMIENTO DE TIJUANA</c:v>
                </c:pt>
                <c:pt idx="1">
                  <c:v>AYUNTAMIENTO DE MEXICALI</c:v>
                </c:pt>
                <c:pt idx="2">
                  <c:v>SECRETARÍA DE EDUCACIÓN Y BIENESTAR SOCIAL</c:v>
                </c:pt>
                <c:pt idx="3">
                  <c:v>INSTITUTO DE TRANSPARENCIA Y ACCESO A LA INF. PÚBLICA</c:v>
                </c:pt>
                <c:pt idx="4">
                  <c:v>OFICIALÍA MAYOR DE GOBIERNO DEL EDO.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82</c:v>
                </c:pt>
                <c:pt idx="1">
                  <c:v>42</c:v>
                </c:pt>
                <c:pt idx="2">
                  <c:v>22</c:v>
                </c:pt>
                <c:pt idx="3">
                  <c:v>16</c:v>
                </c:pt>
                <c:pt idx="4">
                  <c:v>12</c:v>
                </c:pt>
              </c:numCache>
            </c:numRef>
          </c:val>
        </c:ser>
        <c:dLbls>
          <c:showVal val="1"/>
        </c:dLbls>
        <c:shape val="box"/>
        <c:axId val="121272960"/>
        <c:axId val="121287040"/>
        <c:axId val="121217920"/>
      </c:bar3DChart>
      <c:catAx>
        <c:axId val="12127296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/>
            </a:pPr>
            <a:endParaRPr lang="es-MX"/>
          </a:p>
        </c:txPr>
        <c:crossAx val="121287040"/>
        <c:crosses val="autoZero"/>
        <c:auto val="1"/>
        <c:lblAlgn val="ctr"/>
        <c:lblOffset val="100"/>
      </c:catAx>
      <c:valAx>
        <c:axId val="121287040"/>
        <c:scaling>
          <c:orientation val="minMax"/>
        </c:scaling>
        <c:delete val="1"/>
        <c:axPos val="l"/>
        <c:numFmt formatCode="General" sourceLinked="1"/>
        <c:tickLblPos val="none"/>
        <c:crossAx val="121272960"/>
        <c:crosses val="autoZero"/>
        <c:crossBetween val="between"/>
      </c:valAx>
      <c:serAx>
        <c:axId val="121217920"/>
        <c:scaling>
          <c:orientation val="minMax"/>
        </c:scaling>
        <c:delete val="1"/>
        <c:axPos val="b"/>
        <c:tickLblPos val="none"/>
        <c:crossAx val="121287040"/>
        <c:crosses val="autoZero"/>
      </c:serAx>
    </c:plotArea>
    <c:plotVisOnly val="1"/>
    <c:dispBlanksAs val="gap"/>
  </c:chart>
  <c:txPr>
    <a:bodyPr/>
    <a:lstStyle/>
    <a:p>
      <a:pPr>
        <a:defRPr sz="1600" b="1">
          <a:solidFill>
            <a:schemeClr val="accent6">
              <a:lumMod val="50000"/>
            </a:schemeClr>
          </a:solidFill>
          <a:latin typeface="+mj-lt"/>
        </a:defRPr>
      </a:pPr>
      <a:endParaRPr lang="es-MX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title>
      <c:tx>
        <c:rich>
          <a:bodyPr/>
          <a:lstStyle/>
          <a:p>
            <a:pPr>
              <a:defRPr sz="20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es-MX" sz="2800" b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j-ea"/>
                <a:cs typeface="+mj-cs"/>
              </a:rPr>
              <a:t>CALIFICACIÓN ESTATAL </a:t>
            </a:r>
            <a:endParaRPr lang="es-MX" sz="2800" b="0" kern="12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ea typeface="+mj-ea"/>
              <a:cs typeface="+mj-cs"/>
            </a:endParaRPr>
          </a:p>
          <a:p>
            <a:pPr>
              <a:defRPr sz="20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es-MX" sz="280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j-ea"/>
                <a:cs typeface="+mj-cs"/>
              </a:rPr>
              <a:t>USUARIO </a:t>
            </a:r>
            <a:r>
              <a:rPr lang="es-MX" sz="2800" b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j-ea"/>
                <a:cs typeface="+mj-cs"/>
              </a:rPr>
              <a:t>SIMULADO</a:t>
            </a:r>
          </a:p>
        </c:rich>
      </c:tx>
      <c:layout>
        <c:manualLayout>
          <c:xMode val="edge"/>
          <c:yMode val="edge"/>
          <c:x val="0.27087879802287923"/>
          <c:y val="4.7916645800454211E-2"/>
        </c:manualLayout>
      </c:layout>
    </c:title>
    <c:plotArea>
      <c:layout>
        <c:manualLayout>
          <c:layoutTarget val="inner"/>
          <c:xMode val="edge"/>
          <c:yMode val="edge"/>
          <c:x val="7.4120223276184144E-2"/>
          <c:y val="0.13349491469816305"/>
          <c:w val="0.91158477997267462"/>
          <c:h val="0.5721868887690168"/>
        </c:manualLayout>
      </c:layout>
      <c:barChart>
        <c:barDir val="col"/>
        <c:grouping val="clustered"/>
        <c:ser>
          <c:idx val="1"/>
          <c:order val="1"/>
          <c:tx>
            <c:strRef>
              <c:f>'prom. Grafica Usuario Simulado'!$D$2</c:f>
              <c:strCache>
                <c:ptCount val="1"/>
                <c:pt idx="0">
                  <c:v>Calificación</c:v>
                </c:pt>
              </c:strCache>
            </c:strRef>
          </c:tx>
          <c:spPr>
            <a:solidFill>
              <a:schemeClr val="tx1"/>
            </a:solidFill>
            <a:ln w="44450">
              <a:solidFill>
                <a:srgbClr val="0070C0"/>
              </a:solidFill>
            </a:ln>
          </c:spPr>
          <c:dPt>
            <c:idx val="0"/>
            <c:spPr>
              <a:solidFill>
                <a:schemeClr val="tx1"/>
              </a:solidFill>
              <a:ln w="44450">
                <a:noFill/>
              </a:ln>
            </c:spPr>
          </c:dPt>
          <c:dPt>
            <c:idx val="1"/>
            <c:spPr>
              <a:solidFill>
                <a:srgbClr val="FFC000"/>
              </a:solidFill>
              <a:ln w="44450">
                <a:noFill/>
              </a:ln>
            </c:spPr>
          </c:dPt>
          <c:dPt>
            <c:idx val="2"/>
            <c:spPr>
              <a:solidFill>
                <a:schemeClr val="accent2">
                  <a:lumMod val="60000"/>
                  <a:lumOff val="40000"/>
                </a:schemeClr>
              </a:solidFill>
              <a:ln w="44450">
                <a:noFill/>
              </a:ln>
            </c:spPr>
          </c:dPt>
          <c:dPt>
            <c:idx val="3"/>
            <c:spPr>
              <a:solidFill>
                <a:srgbClr val="00B0F0"/>
              </a:solidFill>
              <a:ln w="44450">
                <a:noFill/>
              </a:ln>
            </c:spPr>
          </c:dPt>
          <c:dPt>
            <c:idx val="4"/>
            <c:spPr>
              <a:solidFill>
                <a:schemeClr val="accent6">
                  <a:lumMod val="60000"/>
                  <a:lumOff val="40000"/>
                </a:schemeClr>
              </a:solidFill>
              <a:ln w="44450">
                <a:noFill/>
              </a:ln>
            </c:spPr>
          </c:dPt>
          <c:dPt>
            <c:idx val="5"/>
            <c:spPr>
              <a:solidFill>
                <a:schemeClr val="accent6">
                  <a:lumMod val="60000"/>
                  <a:lumOff val="40000"/>
                </a:schemeClr>
              </a:solidFill>
              <a:ln w="44450">
                <a:noFill/>
              </a:ln>
            </c:spPr>
          </c:dPt>
          <c:dPt>
            <c:idx val="6"/>
            <c:spPr>
              <a:solidFill>
                <a:schemeClr val="accent2">
                  <a:lumMod val="60000"/>
                  <a:lumOff val="40000"/>
                </a:schemeClr>
              </a:solidFill>
              <a:ln w="44450">
                <a:noFill/>
              </a:ln>
            </c:spPr>
          </c:dPt>
          <c:dPt>
            <c:idx val="7"/>
            <c:spPr>
              <a:solidFill>
                <a:srgbClr val="00B050"/>
              </a:solidFill>
              <a:ln w="44450">
                <a:noFill/>
              </a:ln>
            </c:spPr>
          </c:dPt>
          <c:dPt>
            <c:idx val="8"/>
            <c:spPr>
              <a:solidFill>
                <a:srgbClr val="00B050"/>
              </a:solidFill>
              <a:ln w="44450">
                <a:noFill/>
              </a:ln>
            </c:spPr>
          </c:dPt>
          <c:dPt>
            <c:idx val="9"/>
            <c:spPr>
              <a:solidFill>
                <a:srgbClr val="92D050"/>
              </a:solidFill>
              <a:ln w="44450">
                <a:noFill/>
              </a:ln>
            </c:spPr>
          </c:dPt>
          <c:dPt>
            <c:idx val="10"/>
            <c:spPr>
              <a:solidFill>
                <a:srgbClr val="92D050"/>
              </a:solidFill>
              <a:ln w="44450">
                <a:noFill/>
              </a:ln>
            </c:spPr>
          </c:dPt>
          <c:dPt>
            <c:idx val="11"/>
            <c:spPr>
              <a:solidFill>
                <a:schemeClr val="accent2">
                  <a:lumMod val="60000"/>
                  <a:lumOff val="40000"/>
                </a:schemeClr>
              </a:solidFill>
              <a:ln w="44450">
                <a:noFill/>
              </a:ln>
            </c:spPr>
          </c:dPt>
          <c:dPt>
            <c:idx val="12"/>
            <c:spPr>
              <a:solidFill>
                <a:schemeClr val="accent2">
                  <a:lumMod val="60000"/>
                  <a:lumOff val="40000"/>
                </a:schemeClr>
              </a:solidFill>
              <a:ln w="44450">
                <a:noFill/>
              </a:ln>
            </c:spPr>
          </c:dPt>
          <c:dPt>
            <c:idx val="13"/>
            <c:spPr>
              <a:solidFill>
                <a:srgbClr val="00B0F0"/>
              </a:solidFill>
              <a:ln w="44450">
                <a:noFill/>
              </a:ln>
            </c:spPr>
          </c:dPt>
          <c:dPt>
            <c:idx val="14"/>
            <c:spPr>
              <a:solidFill>
                <a:schemeClr val="accent2">
                  <a:lumMod val="60000"/>
                  <a:lumOff val="40000"/>
                </a:schemeClr>
              </a:solidFill>
              <a:ln w="44450">
                <a:noFill/>
              </a:ln>
            </c:spPr>
          </c:dPt>
          <c:dPt>
            <c:idx val="15"/>
            <c:spPr>
              <a:solidFill>
                <a:schemeClr val="accent2">
                  <a:lumMod val="60000"/>
                  <a:lumOff val="40000"/>
                </a:schemeClr>
              </a:solidFill>
              <a:ln w="44450">
                <a:noFill/>
              </a:ln>
            </c:spPr>
          </c:dPt>
          <c:dPt>
            <c:idx val="16"/>
            <c:spPr>
              <a:solidFill>
                <a:schemeClr val="accent2">
                  <a:lumMod val="60000"/>
                  <a:lumOff val="40000"/>
                </a:schemeClr>
              </a:solidFill>
              <a:ln w="44450">
                <a:noFill/>
              </a:ln>
            </c:spPr>
          </c:dPt>
          <c:dPt>
            <c:idx val="17"/>
            <c:spPr>
              <a:solidFill>
                <a:srgbClr val="00B050"/>
              </a:solidFill>
              <a:ln w="44450">
                <a:noFill/>
              </a:ln>
            </c:spPr>
          </c:dPt>
          <c:dLbls>
            <c:txPr>
              <a:bodyPr/>
              <a:lstStyle/>
              <a:p>
                <a:pPr>
                  <a:defRPr sz="1200" b="1"/>
                </a:pPr>
                <a:endParaRPr lang="es-MX"/>
              </a:p>
            </c:txPr>
            <c:showVal val="1"/>
          </c:dLbls>
          <c:cat>
            <c:strRef>
              <c:f>'prom. Grafica Usuario Simulado'!$B$3:$B$20</c:f>
              <c:strCache>
                <c:ptCount val="18"/>
                <c:pt idx="0">
                  <c:v>Tijuana</c:v>
                </c:pt>
                <c:pt idx="1">
                  <c:v>Poder Judicial</c:v>
                </c:pt>
                <c:pt idx="2">
                  <c:v>Secretaria de Educación</c:v>
                </c:pt>
                <c:pt idx="3">
                  <c:v>Mexicali</c:v>
                </c:pt>
                <c:pt idx="4">
                  <c:v>Órgano de Fiscalización</c:v>
                </c:pt>
                <c:pt idx="5">
                  <c:v>Congreso del Estado</c:v>
                </c:pt>
                <c:pt idx="6">
                  <c:v>Secretaria de Gobierno</c:v>
                </c:pt>
                <c:pt idx="7">
                  <c:v>Procuraduría de Derechos Humanos</c:v>
                </c:pt>
                <c:pt idx="8">
                  <c:v>Instituto Electoral</c:v>
                </c:pt>
                <c:pt idx="9">
                  <c:v>DIF</c:v>
                </c:pt>
                <c:pt idx="10">
                  <c:v>Comisión del Agua</c:v>
                </c:pt>
                <c:pt idx="11">
                  <c:v>Secretaria de Finanzas</c:v>
                </c:pt>
                <c:pt idx="12">
                  <c:v>Secretaria Seguridad Publica</c:v>
                </c:pt>
                <c:pt idx="13">
                  <c:v>Ensenada</c:v>
                </c:pt>
                <c:pt idx="14">
                  <c:v>Secretaria de Desarrollo Social</c:v>
                </c:pt>
                <c:pt idx="15">
                  <c:v>Secretaria de Salud</c:v>
                </c:pt>
                <c:pt idx="16">
                  <c:v>Oficina del Gobernador</c:v>
                </c:pt>
                <c:pt idx="17">
                  <c:v>Instituto de Trasparencia</c:v>
                </c:pt>
              </c:strCache>
            </c:strRef>
          </c:cat>
          <c:val>
            <c:numRef>
              <c:f>'prom. Grafica Usuario Simulado'!$D$3:$D$20</c:f>
              <c:numCache>
                <c:formatCode>General</c:formatCode>
                <c:ptCount val="18"/>
                <c:pt idx="0">
                  <c:v>0</c:v>
                </c:pt>
                <c:pt idx="1">
                  <c:v>0.45</c:v>
                </c:pt>
                <c:pt idx="2">
                  <c:v>0.53600000000000003</c:v>
                </c:pt>
                <c:pt idx="3" formatCode="0.000">
                  <c:v>0.56600000000000017</c:v>
                </c:pt>
                <c:pt idx="4">
                  <c:v>0.57200000000000017</c:v>
                </c:pt>
                <c:pt idx="5">
                  <c:v>0.58699999999999997</c:v>
                </c:pt>
                <c:pt idx="6">
                  <c:v>0.61300000000000221</c:v>
                </c:pt>
                <c:pt idx="7">
                  <c:v>0.67700000000000327</c:v>
                </c:pt>
                <c:pt idx="8">
                  <c:v>0.69300000000000017</c:v>
                </c:pt>
                <c:pt idx="9">
                  <c:v>0.7260000000000012</c:v>
                </c:pt>
                <c:pt idx="10">
                  <c:v>0.75100000000000222</c:v>
                </c:pt>
                <c:pt idx="11">
                  <c:v>0.75400000000000222</c:v>
                </c:pt>
                <c:pt idx="12">
                  <c:v>0.75700000000000223</c:v>
                </c:pt>
                <c:pt idx="13">
                  <c:v>0.77600000000000224</c:v>
                </c:pt>
                <c:pt idx="14">
                  <c:v>0.79100000000000004</c:v>
                </c:pt>
                <c:pt idx="15">
                  <c:v>0.79800000000000004</c:v>
                </c:pt>
                <c:pt idx="16" formatCode="0.000">
                  <c:v>0.81</c:v>
                </c:pt>
                <c:pt idx="17">
                  <c:v>0.8490000000000012</c:v>
                </c:pt>
              </c:numCache>
            </c:numRef>
          </c:val>
        </c:ser>
        <c:axId val="78074240"/>
        <c:axId val="78075776"/>
      </c:barChart>
      <c:lineChart>
        <c:grouping val="standard"/>
        <c:ser>
          <c:idx val="0"/>
          <c:order val="0"/>
          <c:tx>
            <c:strRef>
              <c:f>'prom. Grafica Usuario Simulado'!$C$2</c:f>
              <c:strCache>
                <c:ptCount val="1"/>
                <c:pt idx="0">
                  <c:v>Promedio Estatal</c:v>
                </c:pt>
              </c:strCache>
            </c:strRef>
          </c:tx>
          <c:spPr>
            <a:ln w="50800">
              <a:solidFill>
                <a:srgbClr val="C00000"/>
              </a:solidFill>
            </a:ln>
          </c:spPr>
          <c:marker>
            <c:symbol val="diamond"/>
            <c:size val="7"/>
            <c:spPr>
              <a:solidFill>
                <a:srgbClr val="C0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'prom. Grafica Usuario Simulado'!$B$3:$B$20</c:f>
              <c:strCache>
                <c:ptCount val="18"/>
                <c:pt idx="0">
                  <c:v>Tijuana</c:v>
                </c:pt>
                <c:pt idx="1">
                  <c:v>Poder Judicial</c:v>
                </c:pt>
                <c:pt idx="2">
                  <c:v>Secretaria de Educación</c:v>
                </c:pt>
                <c:pt idx="3">
                  <c:v>Mexicali</c:v>
                </c:pt>
                <c:pt idx="4">
                  <c:v>Órgano de Fiscalización</c:v>
                </c:pt>
                <c:pt idx="5">
                  <c:v>Congreso del Estado</c:v>
                </c:pt>
                <c:pt idx="6">
                  <c:v>Secretaria de Gobierno</c:v>
                </c:pt>
                <c:pt idx="7">
                  <c:v>Procuraduría de Derechos Humanos</c:v>
                </c:pt>
                <c:pt idx="8">
                  <c:v>Instituto Electoral</c:v>
                </c:pt>
                <c:pt idx="9">
                  <c:v>DIF</c:v>
                </c:pt>
                <c:pt idx="10">
                  <c:v>Comisión del Agua</c:v>
                </c:pt>
                <c:pt idx="11">
                  <c:v>Secretaria de Finanzas</c:v>
                </c:pt>
                <c:pt idx="12">
                  <c:v>Secretaria Seguridad Publica</c:v>
                </c:pt>
                <c:pt idx="13">
                  <c:v>Ensenada</c:v>
                </c:pt>
                <c:pt idx="14">
                  <c:v>Secretaria de Desarrollo Social</c:v>
                </c:pt>
                <c:pt idx="15">
                  <c:v>Secretaria de Salud</c:v>
                </c:pt>
                <c:pt idx="16">
                  <c:v>Oficina del Gobernador</c:v>
                </c:pt>
                <c:pt idx="17">
                  <c:v>Instituto de Trasparencia</c:v>
                </c:pt>
              </c:strCache>
            </c:strRef>
          </c:cat>
          <c:val>
            <c:numRef>
              <c:f>'prom. Grafica Usuario Simulado'!$C$3:$C$20</c:f>
              <c:numCache>
                <c:formatCode>General</c:formatCode>
                <c:ptCount val="18"/>
                <c:pt idx="0">
                  <c:v>0.66600000000000226</c:v>
                </c:pt>
                <c:pt idx="1">
                  <c:v>0.66600000000000226</c:v>
                </c:pt>
                <c:pt idx="2">
                  <c:v>0.66600000000000226</c:v>
                </c:pt>
                <c:pt idx="3">
                  <c:v>0.66600000000000226</c:v>
                </c:pt>
                <c:pt idx="4">
                  <c:v>0.66600000000000226</c:v>
                </c:pt>
                <c:pt idx="5">
                  <c:v>0.66600000000000226</c:v>
                </c:pt>
                <c:pt idx="6">
                  <c:v>0.66600000000000226</c:v>
                </c:pt>
                <c:pt idx="7">
                  <c:v>0.66600000000000226</c:v>
                </c:pt>
                <c:pt idx="8">
                  <c:v>0.66600000000000226</c:v>
                </c:pt>
                <c:pt idx="9">
                  <c:v>0.66600000000000226</c:v>
                </c:pt>
                <c:pt idx="10">
                  <c:v>0.66600000000000226</c:v>
                </c:pt>
                <c:pt idx="11">
                  <c:v>0.66600000000000226</c:v>
                </c:pt>
                <c:pt idx="12">
                  <c:v>0.66600000000000226</c:v>
                </c:pt>
                <c:pt idx="13">
                  <c:v>0.66600000000000226</c:v>
                </c:pt>
                <c:pt idx="14">
                  <c:v>0.66600000000000226</c:v>
                </c:pt>
                <c:pt idx="15">
                  <c:v>0.66600000000000226</c:v>
                </c:pt>
                <c:pt idx="16">
                  <c:v>0.66600000000000226</c:v>
                </c:pt>
                <c:pt idx="17">
                  <c:v>0.66600000000000226</c:v>
                </c:pt>
              </c:numCache>
            </c:numRef>
          </c:val>
        </c:ser>
        <c:marker val="1"/>
        <c:axId val="78111872"/>
        <c:axId val="78077312"/>
      </c:lineChart>
      <c:catAx>
        <c:axId val="7807424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100" b="1"/>
            </a:pPr>
            <a:endParaRPr lang="es-MX"/>
          </a:p>
        </c:txPr>
        <c:crossAx val="78075776"/>
        <c:crosses val="autoZero"/>
        <c:auto val="1"/>
        <c:lblAlgn val="ctr"/>
        <c:lblOffset val="100"/>
      </c:catAx>
      <c:valAx>
        <c:axId val="78075776"/>
        <c:scaling>
          <c:orientation val="minMax"/>
        </c:scaling>
        <c:axPos val="l"/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/>
            </a:pPr>
            <a:endParaRPr lang="es-MX"/>
          </a:p>
        </c:txPr>
        <c:crossAx val="78074240"/>
        <c:crosses val="autoZero"/>
        <c:crossBetween val="between"/>
      </c:valAx>
      <c:valAx>
        <c:axId val="78077312"/>
        <c:scaling>
          <c:orientation val="minMax"/>
        </c:scaling>
        <c:delete val="1"/>
        <c:axPos val="r"/>
        <c:numFmt formatCode="General" sourceLinked="1"/>
        <c:tickLblPos val="none"/>
        <c:crossAx val="78111872"/>
        <c:crosses val="max"/>
        <c:crossBetween val="between"/>
      </c:valAx>
      <c:catAx>
        <c:axId val="78111872"/>
        <c:scaling>
          <c:orientation val="minMax"/>
        </c:scaling>
        <c:delete val="1"/>
        <c:axPos val="b"/>
        <c:tickLblPos val="none"/>
        <c:crossAx val="78077312"/>
        <c:crosses val="autoZero"/>
        <c:auto val="1"/>
        <c:lblAlgn val="ctr"/>
        <c:lblOffset val="100"/>
      </c:catAx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4138888436254573"/>
          <c:y val="0.92352907509976401"/>
          <c:w val="0.21944442044571111"/>
          <c:h val="3.2859348373222609E-2"/>
        </c:manualLayout>
      </c:layout>
      <c:txPr>
        <a:bodyPr/>
        <a:lstStyle/>
        <a:p>
          <a:pPr>
            <a:defRPr sz="1600"/>
          </a:pPr>
          <a:endParaRPr lang="es-MX"/>
        </a:p>
      </c:txPr>
    </c:legend>
    <c:plotVisOnly val="1"/>
    <c:dispBlanksAs val="gap"/>
  </c:chart>
  <c:txPr>
    <a:bodyPr/>
    <a:lstStyle/>
    <a:p>
      <a:pPr>
        <a:defRPr b="1"/>
      </a:pPr>
      <a:endParaRPr lang="es-MX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title>
      <c:tx>
        <c:rich>
          <a:bodyPr/>
          <a:lstStyle/>
          <a:p>
            <a:pPr algn="ctr" rtl="0">
              <a:defRPr lang="es-MX" sz="2800" b="0" i="0" u="none" strike="noStrike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j-ea"/>
                <a:cs typeface="+mj-cs"/>
              </a:defRPr>
            </a:pPr>
            <a:r>
              <a:rPr lang="es-MX" sz="2800" b="0" i="0" u="none" strike="noStrike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j-ea"/>
                <a:cs typeface="+mj-cs"/>
              </a:rPr>
              <a:t>DIMENSIÓN DE PORTALES</a:t>
            </a:r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spPr>
            <a:solidFill>
              <a:srgbClr val="00B0F0"/>
            </a:solidFill>
          </c:spPr>
          <c:dPt>
            <c:idx val="20"/>
            <c:spPr>
              <a:solidFill>
                <a:srgbClr val="7030A0"/>
              </a:solidFill>
            </c:spPr>
          </c:dPt>
          <c:dLbls>
            <c:dLbl>
              <c:idx val="20"/>
              <c:spPr/>
              <c:txPr>
                <a:bodyPr/>
                <a:lstStyle/>
                <a:p>
                  <a:pPr>
                    <a:defRPr sz="1050" b="1"/>
                  </a:pPr>
                  <a:endParaRPr lang="es-MX"/>
                </a:p>
              </c:txPr>
            </c:dLbl>
            <c:txPr>
              <a:bodyPr/>
              <a:lstStyle/>
              <a:p>
                <a:pPr>
                  <a:defRPr sz="1050"/>
                </a:pPr>
                <a:endParaRPr lang="es-MX"/>
              </a:p>
            </c:txPr>
            <c:showVal val="1"/>
          </c:dLbls>
          <c:cat>
            <c:strRef>
              <c:f>Portales!$B$3:$B$35</c:f>
              <c:strCache>
                <c:ptCount val="33"/>
                <c:pt idx="0">
                  <c:v>Baja California Sur</c:v>
                </c:pt>
                <c:pt idx="1">
                  <c:v>Guanajuato</c:v>
                </c:pt>
                <c:pt idx="2">
                  <c:v>Oaxaca</c:v>
                </c:pt>
                <c:pt idx="3">
                  <c:v>Guerrero</c:v>
                </c:pt>
                <c:pt idx="4">
                  <c:v>Quintana Roo</c:v>
                </c:pt>
                <c:pt idx="5">
                  <c:v>Querétaro</c:v>
                </c:pt>
                <c:pt idx="6">
                  <c:v>Estado de México</c:v>
                </c:pt>
                <c:pt idx="7">
                  <c:v>Hidalgo</c:v>
                </c:pt>
                <c:pt idx="8">
                  <c:v>Sinaloa</c:v>
                </c:pt>
                <c:pt idx="9">
                  <c:v>Chiapas</c:v>
                </c:pt>
                <c:pt idx="10">
                  <c:v>Colima</c:v>
                </c:pt>
                <c:pt idx="11">
                  <c:v>Veracruz</c:v>
                </c:pt>
                <c:pt idx="12">
                  <c:v>Michoacán</c:v>
                </c:pt>
                <c:pt idx="13">
                  <c:v>Durango</c:v>
                </c:pt>
                <c:pt idx="14">
                  <c:v>Campeche</c:v>
                </c:pt>
                <c:pt idx="15">
                  <c:v>Morelos</c:v>
                </c:pt>
                <c:pt idx="16">
                  <c:v>Aguascalientes</c:v>
                </c:pt>
                <c:pt idx="17">
                  <c:v>Tlaxcala</c:v>
                </c:pt>
                <c:pt idx="18">
                  <c:v>San Luis Potosí</c:v>
                </c:pt>
                <c:pt idx="19">
                  <c:v>Coahuila</c:v>
                </c:pt>
                <c:pt idx="20">
                  <c:v>Baja California</c:v>
                </c:pt>
                <c:pt idx="21">
                  <c:v>Chihuahua</c:v>
                </c:pt>
                <c:pt idx="22">
                  <c:v>Nayarit</c:v>
                </c:pt>
                <c:pt idx="23">
                  <c:v>Sonora</c:v>
                </c:pt>
                <c:pt idx="24">
                  <c:v>Yucatán</c:v>
                </c:pt>
                <c:pt idx="25">
                  <c:v>Tabasco</c:v>
                </c:pt>
                <c:pt idx="26">
                  <c:v>Puebla</c:v>
                </c:pt>
                <c:pt idx="27">
                  <c:v>Federación</c:v>
                </c:pt>
                <c:pt idx="28">
                  <c:v>Jalisco</c:v>
                </c:pt>
                <c:pt idx="29">
                  <c:v>Nuevo León</c:v>
                </c:pt>
                <c:pt idx="30">
                  <c:v>Tamaulipas</c:v>
                </c:pt>
                <c:pt idx="31">
                  <c:v>Zacatecas</c:v>
                </c:pt>
                <c:pt idx="32">
                  <c:v>Distrito Federal</c:v>
                </c:pt>
              </c:strCache>
            </c:strRef>
          </c:cat>
          <c:val>
            <c:numRef>
              <c:f>Portales!$C$3:$C$35</c:f>
              <c:numCache>
                <c:formatCode>0.00_ </c:formatCode>
                <c:ptCount val="33"/>
                <c:pt idx="0">
                  <c:v>0.53</c:v>
                </c:pt>
                <c:pt idx="1">
                  <c:v>0.70000000000000118</c:v>
                </c:pt>
                <c:pt idx="2">
                  <c:v>0.72000000000000119</c:v>
                </c:pt>
                <c:pt idx="3">
                  <c:v>0.7300000000000012</c:v>
                </c:pt>
                <c:pt idx="4">
                  <c:v>0.74000000000000221</c:v>
                </c:pt>
                <c:pt idx="5">
                  <c:v>0.76000000000000223</c:v>
                </c:pt>
                <c:pt idx="6">
                  <c:v>0.77000000000000224</c:v>
                </c:pt>
                <c:pt idx="7">
                  <c:v>0.77000000000000224</c:v>
                </c:pt>
                <c:pt idx="8">
                  <c:v>0.8</c:v>
                </c:pt>
                <c:pt idx="9">
                  <c:v>0.81</c:v>
                </c:pt>
                <c:pt idx="10">
                  <c:v>0.82000000000000117</c:v>
                </c:pt>
                <c:pt idx="11">
                  <c:v>0.82000000000000117</c:v>
                </c:pt>
                <c:pt idx="12">
                  <c:v>0.83000000000000118</c:v>
                </c:pt>
                <c:pt idx="13">
                  <c:v>0.84000000000000119</c:v>
                </c:pt>
                <c:pt idx="14">
                  <c:v>0.8500000000000012</c:v>
                </c:pt>
                <c:pt idx="15">
                  <c:v>0.8500000000000012</c:v>
                </c:pt>
                <c:pt idx="16">
                  <c:v>0.86000000000000121</c:v>
                </c:pt>
                <c:pt idx="17">
                  <c:v>0.87100000000000222</c:v>
                </c:pt>
                <c:pt idx="18">
                  <c:v>0.87200000000000222</c:v>
                </c:pt>
                <c:pt idx="19">
                  <c:v>0.87300000000000222</c:v>
                </c:pt>
                <c:pt idx="20">
                  <c:v>0.87400000000000222</c:v>
                </c:pt>
                <c:pt idx="21">
                  <c:v>0.88</c:v>
                </c:pt>
                <c:pt idx="22">
                  <c:v>0.88</c:v>
                </c:pt>
                <c:pt idx="23">
                  <c:v>0.88</c:v>
                </c:pt>
                <c:pt idx="24">
                  <c:v>0.89</c:v>
                </c:pt>
                <c:pt idx="25">
                  <c:v>0.92</c:v>
                </c:pt>
                <c:pt idx="26">
                  <c:v>0.93</c:v>
                </c:pt>
                <c:pt idx="27">
                  <c:v>0.94000000000000117</c:v>
                </c:pt>
                <c:pt idx="28">
                  <c:v>0.94000000000000117</c:v>
                </c:pt>
                <c:pt idx="29">
                  <c:v>0.94000000000000117</c:v>
                </c:pt>
                <c:pt idx="30">
                  <c:v>0.96000000000000119</c:v>
                </c:pt>
                <c:pt idx="31">
                  <c:v>0.96000000000000119</c:v>
                </c:pt>
                <c:pt idx="32">
                  <c:v>0.98</c:v>
                </c:pt>
              </c:numCache>
            </c:numRef>
          </c:val>
        </c:ser>
        <c:axId val="78519296"/>
        <c:axId val="78537472"/>
      </c:barChart>
      <c:catAx>
        <c:axId val="78519296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050" b="1"/>
            </a:pPr>
            <a:endParaRPr lang="es-MX"/>
          </a:p>
        </c:txPr>
        <c:crossAx val="78537472"/>
        <c:crosses val="autoZero"/>
        <c:auto val="1"/>
        <c:lblAlgn val="ctr"/>
        <c:lblOffset val="100"/>
      </c:catAx>
      <c:valAx>
        <c:axId val="78537472"/>
        <c:scaling>
          <c:orientation val="minMax"/>
        </c:scaling>
        <c:axPos val="b"/>
        <c:majorGridlines>
          <c:spPr>
            <a:ln>
              <a:gradFill>
                <a:gsLst>
                  <a:gs pos="57000">
                    <a:sysClr val="windowText" lastClr="000000">
                      <a:alpha val="37000"/>
                    </a:sysClr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</a:ln>
          </c:spPr>
        </c:majorGridlines>
        <c:numFmt formatCode="0.00_ " sourceLinked="1"/>
        <c:majorTickMark val="none"/>
        <c:tickLblPos val="nextTo"/>
        <c:txPr>
          <a:bodyPr/>
          <a:lstStyle/>
          <a:p>
            <a:pPr>
              <a:defRPr sz="1200" b="1"/>
            </a:pPr>
            <a:endParaRPr lang="es-MX"/>
          </a:p>
        </c:txPr>
        <c:crossAx val="78519296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title>
      <c:tx>
        <c:rich>
          <a:bodyPr/>
          <a:lstStyle/>
          <a:p>
            <a:pPr>
              <a:defRPr/>
            </a:pPr>
            <a:r>
              <a:rPr lang="es-MX" dirty="0"/>
              <a:t>CALIFICACIÓN ESTATAL POR SUJETO OBLIGADO</a:t>
            </a:r>
          </a:p>
        </c:rich>
      </c:tx>
      <c:layout>
        <c:manualLayout>
          <c:xMode val="edge"/>
          <c:yMode val="edge"/>
          <c:x val="0.27226770630279401"/>
          <c:y val="4.7916666666666816E-2"/>
        </c:manualLayout>
      </c:layout>
    </c:title>
    <c:plotArea>
      <c:layout>
        <c:manualLayout>
          <c:layoutTarget val="inner"/>
          <c:xMode val="edge"/>
          <c:yMode val="edge"/>
          <c:x val="7.4120223276184144E-2"/>
          <c:y val="0.16312452610090394"/>
          <c:w val="0.91158477997267462"/>
          <c:h val="0.57163167104112222"/>
        </c:manualLayout>
      </c:layout>
      <c:barChart>
        <c:barDir val="col"/>
        <c:grouping val="clustered"/>
        <c:ser>
          <c:idx val="1"/>
          <c:order val="1"/>
          <c:tx>
            <c:strRef>
              <c:f>'Prom. Grafica Sujeto Obligado '!$D$3</c:f>
              <c:strCache>
                <c:ptCount val="1"/>
                <c:pt idx="0">
                  <c:v>Calificación</c:v>
                </c:pt>
              </c:strCache>
            </c:strRef>
          </c:tx>
          <c:spPr>
            <a:solidFill>
              <a:schemeClr val="tx1"/>
            </a:solidFill>
            <a:ln w="44450">
              <a:solidFill>
                <a:srgbClr val="0070C0"/>
              </a:solidFill>
            </a:ln>
          </c:spPr>
          <c:dPt>
            <c:idx val="0"/>
            <c:spPr>
              <a:solidFill>
                <a:schemeClr val="accent6">
                  <a:lumMod val="75000"/>
                </a:schemeClr>
              </a:solidFill>
              <a:ln w="44450">
                <a:solidFill>
                  <a:srgbClr val="C0504D">
                    <a:lumMod val="60000"/>
                    <a:lumOff val="40000"/>
                    <a:alpha val="0"/>
                  </a:srgbClr>
                </a:solidFill>
              </a:ln>
            </c:spPr>
          </c:dPt>
          <c:dPt>
            <c:idx val="1"/>
            <c:spPr>
              <a:solidFill>
                <a:srgbClr val="00B0F0"/>
              </a:solidFill>
              <a:ln w="44450">
                <a:solidFill>
                  <a:srgbClr val="C0504D">
                    <a:lumMod val="60000"/>
                    <a:lumOff val="40000"/>
                    <a:alpha val="0"/>
                  </a:srgbClr>
                </a:solidFill>
              </a:ln>
            </c:spPr>
          </c:dPt>
          <c:dPt>
            <c:idx val="2"/>
            <c:spPr>
              <a:solidFill>
                <a:srgbClr val="00B050"/>
              </a:solidFill>
              <a:ln w="44450">
                <a:noFill/>
              </a:ln>
            </c:spPr>
          </c:dPt>
          <c:dPt>
            <c:idx val="3"/>
            <c:spPr>
              <a:solidFill>
                <a:schemeClr val="accent2">
                  <a:lumMod val="60000"/>
                  <a:lumOff val="40000"/>
                </a:schemeClr>
              </a:solidFill>
              <a:ln w="44450">
                <a:noFill/>
              </a:ln>
            </c:spPr>
          </c:dPt>
          <c:dPt>
            <c:idx val="4"/>
            <c:spPr>
              <a:solidFill>
                <a:schemeClr val="accent2">
                  <a:lumMod val="60000"/>
                  <a:lumOff val="40000"/>
                </a:schemeClr>
              </a:solidFill>
              <a:ln w="44450">
                <a:noFill/>
              </a:ln>
            </c:spPr>
          </c:dPt>
          <c:dPt>
            <c:idx val="5"/>
            <c:spPr>
              <a:solidFill>
                <a:schemeClr val="accent2">
                  <a:lumMod val="60000"/>
                  <a:lumOff val="40000"/>
                </a:schemeClr>
              </a:solidFill>
              <a:ln w="44450">
                <a:noFill/>
              </a:ln>
            </c:spPr>
          </c:dPt>
          <c:dPt>
            <c:idx val="6"/>
            <c:spPr>
              <a:solidFill>
                <a:schemeClr val="accent2">
                  <a:lumMod val="60000"/>
                  <a:lumOff val="40000"/>
                </a:schemeClr>
              </a:solidFill>
              <a:ln w="44450">
                <a:noFill/>
              </a:ln>
            </c:spPr>
          </c:dPt>
          <c:dPt>
            <c:idx val="7"/>
            <c:spPr>
              <a:solidFill>
                <a:srgbClr val="00B0F0"/>
              </a:solidFill>
              <a:ln w="44450">
                <a:noFill/>
              </a:ln>
            </c:spPr>
          </c:dPt>
          <c:dPt>
            <c:idx val="8"/>
            <c:spPr>
              <a:solidFill>
                <a:schemeClr val="accent2">
                  <a:lumMod val="60000"/>
                  <a:lumOff val="40000"/>
                </a:schemeClr>
              </a:solidFill>
              <a:ln w="44450">
                <a:noFill/>
              </a:ln>
            </c:spPr>
          </c:dPt>
          <c:dPt>
            <c:idx val="9"/>
            <c:spPr>
              <a:solidFill>
                <a:srgbClr val="00B050"/>
              </a:solidFill>
              <a:ln w="44450">
                <a:noFill/>
              </a:ln>
            </c:spPr>
          </c:dPt>
          <c:dPt>
            <c:idx val="10"/>
            <c:spPr>
              <a:solidFill>
                <a:schemeClr val="accent2">
                  <a:lumMod val="60000"/>
                  <a:lumOff val="40000"/>
                </a:schemeClr>
              </a:solidFill>
              <a:ln w="44450">
                <a:noFill/>
              </a:ln>
            </c:spPr>
          </c:dPt>
          <c:dPt>
            <c:idx val="11"/>
            <c:spPr>
              <a:solidFill>
                <a:schemeClr val="accent2">
                  <a:lumMod val="60000"/>
                  <a:lumOff val="40000"/>
                </a:schemeClr>
              </a:solidFill>
              <a:ln w="44450">
                <a:noFill/>
              </a:ln>
            </c:spPr>
          </c:dPt>
          <c:dPt>
            <c:idx val="12"/>
            <c:spPr>
              <a:solidFill>
                <a:srgbClr val="92D050"/>
              </a:solidFill>
              <a:ln w="44450">
                <a:noFill/>
              </a:ln>
            </c:spPr>
          </c:dPt>
          <c:dPt>
            <c:idx val="13"/>
            <c:spPr>
              <a:solidFill>
                <a:srgbClr val="92D050"/>
              </a:solidFill>
              <a:ln w="44450">
                <a:noFill/>
              </a:ln>
            </c:spPr>
          </c:dPt>
          <c:dPt>
            <c:idx val="14"/>
            <c:spPr>
              <a:solidFill>
                <a:srgbClr val="FFC000"/>
              </a:solidFill>
              <a:ln w="44450">
                <a:noFill/>
              </a:ln>
            </c:spPr>
          </c:dPt>
          <c:dPt>
            <c:idx val="15"/>
            <c:spPr>
              <a:solidFill>
                <a:schemeClr val="accent6">
                  <a:lumMod val="60000"/>
                  <a:lumOff val="40000"/>
                </a:schemeClr>
              </a:solidFill>
              <a:ln w="44450">
                <a:noFill/>
              </a:ln>
            </c:spPr>
          </c:dPt>
          <c:dPt>
            <c:idx val="16"/>
            <c:spPr>
              <a:solidFill>
                <a:schemeClr val="accent6">
                  <a:lumMod val="60000"/>
                  <a:lumOff val="40000"/>
                </a:schemeClr>
              </a:solidFill>
              <a:ln w="44450">
                <a:noFill/>
              </a:ln>
            </c:spPr>
          </c:dPt>
          <c:dPt>
            <c:idx val="17"/>
            <c:spPr>
              <a:solidFill>
                <a:srgbClr val="00B050"/>
              </a:solidFill>
              <a:ln w="44450">
                <a:noFill/>
              </a:ln>
            </c:spPr>
          </c:dPt>
          <c:dLbls>
            <c:txPr>
              <a:bodyPr/>
              <a:lstStyle/>
              <a:p>
                <a:pPr>
                  <a:defRPr sz="1050" b="1"/>
                </a:pPr>
                <a:endParaRPr lang="es-MX"/>
              </a:p>
            </c:txPr>
            <c:showVal val="1"/>
          </c:dLbls>
          <c:cat>
            <c:strRef>
              <c:f>'Prom. Grafica Sujeto Obligado '!$B$4:$B$21</c:f>
              <c:strCache>
                <c:ptCount val="18"/>
                <c:pt idx="0">
                  <c:v>Tijuana</c:v>
                </c:pt>
                <c:pt idx="1">
                  <c:v>Mexicali</c:v>
                </c:pt>
                <c:pt idx="2">
                  <c:v>Procuraduría de Derechos Humanos</c:v>
                </c:pt>
                <c:pt idx="3">
                  <c:v>Secretaria de Finanzas</c:v>
                </c:pt>
                <c:pt idx="4">
                  <c:v>Secretaria de Salud</c:v>
                </c:pt>
                <c:pt idx="5">
                  <c:v>Oficina del Gobernador</c:v>
                </c:pt>
                <c:pt idx="6">
                  <c:v>Secretaria de Gobierno</c:v>
                </c:pt>
                <c:pt idx="7">
                  <c:v>Ensenada</c:v>
                </c:pt>
                <c:pt idx="8">
                  <c:v>Secretaria de Educación</c:v>
                </c:pt>
                <c:pt idx="9">
                  <c:v>Instituto Electoral</c:v>
                </c:pt>
                <c:pt idx="10">
                  <c:v>Secretaria de Desarrollo Social</c:v>
                </c:pt>
                <c:pt idx="11">
                  <c:v>Secretaria Seguridad Publica</c:v>
                </c:pt>
                <c:pt idx="12">
                  <c:v>Comisión Estatal del Agua</c:v>
                </c:pt>
                <c:pt idx="13">
                  <c:v>DIF</c:v>
                </c:pt>
                <c:pt idx="14">
                  <c:v>Poder Judicial</c:v>
                </c:pt>
                <c:pt idx="15">
                  <c:v>Congreso del Estado</c:v>
                </c:pt>
                <c:pt idx="16">
                  <c:v>Órgano de Fiscalización</c:v>
                </c:pt>
                <c:pt idx="17">
                  <c:v>Instituto de Trasparencia</c:v>
                </c:pt>
              </c:strCache>
            </c:strRef>
          </c:cat>
          <c:val>
            <c:numRef>
              <c:f>'Prom. Grafica Sujeto Obligado '!$D$4:$D$21</c:f>
              <c:numCache>
                <c:formatCode>General</c:formatCode>
                <c:ptCount val="18"/>
                <c:pt idx="0">
                  <c:v>0.61800000000000221</c:v>
                </c:pt>
                <c:pt idx="1">
                  <c:v>0.71900000000000119</c:v>
                </c:pt>
                <c:pt idx="2">
                  <c:v>0.85900000000000121</c:v>
                </c:pt>
                <c:pt idx="3">
                  <c:v>0.86700000000000221</c:v>
                </c:pt>
                <c:pt idx="4">
                  <c:v>0.86700000000000221</c:v>
                </c:pt>
                <c:pt idx="5" formatCode="0.000">
                  <c:v>0.87100000000000222</c:v>
                </c:pt>
                <c:pt idx="6" formatCode="0.000">
                  <c:v>0.87100000000000222</c:v>
                </c:pt>
                <c:pt idx="7">
                  <c:v>0.87300000000000222</c:v>
                </c:pt>
                <c:pt idx="8" formatCode="0.000">
                  <c:v>0.88100000000000001</c:v>
                </c:pt>
                <c:pt idx="9">
                  <c:v>0.88700000000000001</c:v>
                </c:pt>
                <c:pt idx="10" formatCode="0.000">
                  <c:v>0.89</c:v>
                </c:pt>
                <c:pt idx="11">
                  <c:v>0.89500000000000002</c:v>
                </c:pt>
                <c:pt idx="12">
                  <c:v>0.89700000000000002</c:v>
                </c:pt>
                <c:pt idx="13" formatCode="0.000">
                  <c:v>0.91400000000000003</c:v>
                </c:pt>
                <c:pt idx="14" formatCode="0.000">
                  <c:v>0.91700000000000004</c:v>
                </c:pt>
                <c:pt idx="15">
                  <c:v>0.92200000000000004</c:v>
                </c:pt>
                <c:pt idx="16" formatCode="0.000">
                  <c:v>0.96000000000000119</c:v>
                </c:pt>
                <c:pt idx="17" formatCode="0.000">
                  <c:v>1</c:v>
                </c:pt>
              </c:numCache>
            </c:numRef>
          </c:val>
        </c:ser>
        <c:axId val="80715136"/>
        <c:axId val="80716928"/>
      </c:barChart>
      <c:lineChart>
        <c:grouping val="standard"/>
        <c:ser>
          <c:idx val="0"/>
          <c:order val="0"/>
          <c:tx>
            <c:strRef>
              <c:f>'Prom. Grafica Sujeto Obligado '!$C$3</c:f>
              <c:strCache>
                <c:ptCount val="1"/>
                <c:pt idx="0">
                  <c:v>Promedio Estatal</c:v>
                </c:pt>
              </c:strCache>
            </c:strRef>
          </c:tx>
          <c:spPr>
            <a:ln w="50800">
              <a:solidFill>
                <a:srgbClr val="C00000"/>
              </a:solidFill>
            </a:ln>
          </c:spPr>
          <c:marker>
            <c:symbol val="diamond"/>
            <c:size val="7"/>
            <c:spPr>
              <a:solidFill>
                <a:srgbClr val="C0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'Prom. Grafica Sujeto Obligado '!$B$4:$B$21</c:f>
              <c:strCache>
                <c:ptCount val="18"/>
                <c:pt idx="0">
                  <c:v>Tijuana</c:v>
                </c:pt>
                <c:pt idx="1">
                  <c:v>Mexicali</c:v>
                </c:pt>
                <c:pt idx="2">
                  <c:v>Procuraduría de Derechos Humanos</c:v>
                </c:pt>
                <c:pt idx="3">
                  <c:v>Secretaria de Finanzas</c:v>
                </c:pt>
                <c:pt idx="4">
                  <c:v>Secretaria de Salud</c:v>
                </c:pt>
                <c:pt idx="5">
                  <c:v>Oficina del Gobernador</c:v>
                </c:pt>
                <c:pt idx="6">
                  <c:v>Secretaria de Gobierno</c:v>
                </c:pt>
                <c:pt idx="7">
                  <c:v>Ensenada</c:v>
                </c:pt>
                <c:pt idx="8">
                  <c:v>Secretaria de Educación</c:v>
                </c:pt>
                <c:pt idx="9">
                  <c:v>Instituto Electoral</c:v>
                </c:pt>
                <c:pt idx="10">
                  <c:v>Secretaria de Desarrollo Social</c:v>
                </c:pt>
                <c:pt idx="11">
                  <c:v>Secretaria Seguridad Publica</c:v>
                </c:pt>
                <c:pt idx="12">
                  <c:v>Comisión Estatal del Agua</c:v>
                </c:pt>
                <c:pt idx="13">
                  <c:v>DIF</c:v>
                </c:pt>
                <c:pt idx="14">
                  <c:v>Poder Judicial</c:v>
                </c:pt>
                <c:pt idx="15">
                  <c:v>Congreso del Estado</c:v>
                </c:pt>
                <c:pt idx="16">
                  <c:v>Órgano de Fiscalización</c:v>
                </c:pt>
                <c:pt idx="17">
                  <c:v>Instituto de Trasparencia</c:v>
                </c:pt>
              </c:strCache>
            </c:strRef>
          </c:cat>
          <c:val>
            <c:numRef>
              <c:f>'Prom. Grafica Sujeto Obligado '!$C$4:$C$21</c:f>
              <c:numCache>
                <c:formatCode>General</c:formatCode>
                <c:ptCount val="18"/>
                <c:pt idx="0">
                  <c:v>0.87300000000000222</c:v>
                </c:pt>
                <c:pt idx="1">
                  <c:v>0.87300000000000222</c:v>
                </c:pt>
                <c:pt idx="2">
                  <c:v>0.87300000000000222</c:v>
                </c:pt>
                <c:pt idx="3">
                  <c:v>0.87300000000000222</c:v>
                </c:pt>
                <c:pt idx="4">
                  <c:v>0.87300000000000222</c:v>
                </c:pt>
                <c:pt idx="5">
                  <c:v>0.87300000000000222</c:v>
                </c:pt>
                <c:pt idx="6">
                  <c:v>0.87300000000000222</c:v>
                </c:pt>
                <c:pt idx="7">
                  <c:v>0.87300000000000222</c:v>
                </c:pt>
                <c:pt idx="8">
                  <c:v>0.87300000000000222</c:v>
                </c:pt>
                <c:pt idx="9">
                  <c:v>0.87300000000000222</c:v>
                </c:pt>
                <c:pt idx="10">
                  <c:v>0.87300000000000222</c:v>
                </c:pt>
                <c:pt idx="11">
                  <c:v>0.87300000000000222</c:v>
                </c:pt>
                <c:pt idx="12">
                  <c:v>0.87300000000000222</c:v>
                </c:pt>
                <c:pt idx="13">
                  <c:v>0.87300000000000222</c:v>
                </c:pt>
                <c:pt idx="14">
                  <c:v>0.87300000000000222</c:v>
                </c:pt>
                <c:pt idx="15">
                  <c:v>0.87300000000000222</c:v>
                </c:pt>
                <c:pt idx="16">
                  <c:v>0.87300000000000222</c:v>
                </c:pt>
                <c:pt idx="17">
                  <c:v>0.87300000000000222</c:v>
                </c:pt>
              </c:numCache>
            </c:numRef>
          </c:val>
        </c:ser>
        <c:marker val="1"/>
        <c:axId val="80720256"/>
        <c:axId val="80718464"/>
      </c:lineChart>
      <c:catAx>
        <c:axId val="8071513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es-MX"/>
          </a:p>
        </c:txPr>
        <c:crossAx val="80716928"/>
        <c:crosses val="autoZero"/>
        <c:auto val="1"/>
        <c:lblAlgn val="ctr"/>
        <c:lblOffset val="100"/>
      </c:catAx>
      <c:valAx>
        <c:axId val="80716928"/>
        <c:scaling>
          <c:orientation val="minMax"/>
          <c:max val="1"/>
        </c:scaling>
        <c:axPos val="l"/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es-MX"/>
          </a:p>
        </c:txPr>
        <c:crossAx val="80715136"/>
        <c:crosses val="autoZero"/>
        <c:crossBetween val="between"/>
      </c:valAx>
      <c:valAx>
        <c:axId val="80718464"/>
        <c:scaling>
          <c:orientation val="minMax"/>
        </c:scaling>
        <c:delete val="1"/>
        <c:axPos val="r"/>
        <c:numFmt formatCode="General" sourceLinked="1"/>
        <c:tickLblPos val="none"/>
        <c:crossAx val="80720256"/>
        <c:crosses val="max"/>
        <c:crossBetween val="between"/>
      </c:valAx>
      <c:catAx>
        <c:axId val="80720256"/>
        <c:scaling>
          <c:orientation val="minMax"/>
        </c:scaling>
        <c:delete val="1"/>
        <c:axPos val="b"/>
        <c:tickLblPos val="none"/>
        <c:crossAx val="80718464"/>
        <c:crosses val="autoZero"/>
        <c:auto val="1"/>
        <c:lblAlgn val="ctr"/>
        <c:lblOffset val="100"/>
      </c:catAx>
    </c:plotArea>
    <c:legend>
      <c:legendPos val="b"/>
      <c:legendEntry>
        <c:idx val="0"/>
        <c:delete val="1"/>
      </c:legendEntry>
      <c:layout/>
    </c:legend>
    <c:plotVisOnly val="1"/>
    <c:dispBlanksAs val="gap"/>
  </c:chart>
  <c:txPr>
    <a:bodyPr/>
    <a:lstStyle/>
    <a:p>
      <a:pPr>
        <a:defRPr b="1"/>
      </a:pPr>
      <a:endParaRPr lang="es-MX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title>
      <c:tx>
        <c:rich>
          <a:bodyPr/>
          <a:lstStyle/>
          <a:p>
            <a:pPr>
              <a:defRPr lang="en-US" sz="2800" b="0" i="0" u="none" strike="noStrike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j-ea"/>
                <a:cs typeface="+mj-cs"/>
              </a:defRPr>
            </a:pPr>
            <a:r>
              <a:rPr lang="en-US" sz="2800" b="0" i="0" u="none" strike="noStrike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j-ea"/>
                <a:cs typeface="+mj-cs"/>
              </a:rPr>
              <a:t>DIMENSIÓN DE  SUJETO OBLIGADO</a:t>
            </a:r>
          </a:p>
        </c:rich>
      </c:tx>
      <c:layout>
        <c:manualLayout>
          <c:xMode val="edge"/>
          <c:yMode val="edge"/>
          <c:x val="0.16324657916882701"/>
          <c:y val="0"/>
        </c:manualLayout>
      </c:layout>
    </c:title>
    <c:plotArea>
      <c:layout>
        <c:manualLayout>
          <c:layoutTarget val="inner"/>
          <c:xMode val="edge"/>
          <c:yMode val="edge"/>
          <c:x val="0.12978574601251797"/>
          <c:y val="6.8697998687663991E-2"/>
          <c:w val="0.84988610269870424"/>
          <c:h val="0.86036105643045024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92D050"/>
            </a:solidFill>
          </c:spPr>
          <c:dPt>
            <c:idx val="19"/>
            <c:spPr>
              <a:solidFill>
                <a:srgbClr val="7030A0"/>
              </a:solidFill>
            </c:spPr>
          </c:dPt>
          <c:dLbls>
            <c:dLbl>
              <c:idx val="19"/>
              <c:spPr/>
              <c:txPr>
                <a:bodyPr/>
                <a:lstStyle/>
                <a:p>
                  <a:pPr>
                    <a:defRPr sz="1100" b="1"/>
                  </a:pPr>
                  <a:endParaRPr lang="es-MX"/>
                </a:p>
              </c:txPr>
            </c:dLbl>
            <c:showVal val="1"/>
          </c:dLbls>
          <c:cat>
            <c:strRef>
              <c:f>'Subindice Sujeto Obligado'!$B$5:$B$37</c:f>
              <c:strCache>
                <c:ptCount val="33"/>
                <c:pt idx="0">
                  <c:v>Federación</c:v>
                </c:pt>
                <c:pt idx="1">
                  <c:v>San Luis Potosí</c:v>
                </c:pt>
                <c:pt idx="2">
                  <c:v>Estado de México</c:v>
                </c:pt>
                <c:pt idx="3">
                  <c:v>Campeche</c:v>
                </c:pt>
                <c:pt idx="4">
                  <c:v>Hidalgo</c:v>
                </c:pt>
                <c:pt idx="5">
                  <c:v>Nuevo León</c:v>
                </c:pt>
                <c:pt idx="6">
                  <c:v>Veracruz</c:v>
                </c:pt>
                <c:pt idx="7">
                  <c:v>Jalisco</c:v>
                </c:pt>
                <c:pt idx="8">
                  <c:v>Sinaloa</c:v>
                </c:pt>
                <c:pt idx="9">
                  <c:v>Chiapas</c:v>
                </c:pt>
                <c:pt idx="10">
                  <c:v>Durango</c:v>
                </c:pt>
                <c:pt idx="11">
                  <c:v>Chihuahua</c:v>
                </c:pt>
                <c:pt idx="12">
                  <c:v>Nayarit</c:v>
                </c:pt>
                <c:pt idx="13">
                  <c:v>Distrito Federal</c:v>
                </c:pt>
                <c:pt idx="14">
                  <c:v>Tabasco</c:v>
                </c:pt>
                <c:pt idx="15">
                  <c:v>Tamaulipas</c:v>
                </c:pt>
                <c:pt idx="16">
                  <c:v>Tlaxcala</c:v>
                </c:pt>
                <c:pt idx="17">
                  <c:v>Yucatán</c:v>
                </c:pt>
                <c:pt idx="18">
                  <c:v>Puebla</c:v>
                </c:pt>
                <c:pt idx="19">
                  <c:v>Baja California</c:v>
                </c:pt>
                <c:pt idx="20">
                  <c:v>Oaxaca</c:v>
                </c:pt>
                <c:pt idx="21">
                  <c:v>Guanajuato</c:v>
                </c:pt>
                <c:pt idx="22">
                  <c:v>Querétaro</c:v>
                </c:pt>
                <c:pt idx="23">
                  <c:v>Zacatecas</c:v>
                </c:pt>
                <c:pt idx="24">
                  <c:v>Aguascalientes</c:v>
                </c:pt>
                <c:pt idx="25">
                  <c:v>Baja California Sur</c:v>
                </c:pt>
                <c:pt idx="26">
                  <c:v>Morelos</c:v>
                </c:pt>
                <c:pt idx="27">
                  <c:v>Quintana Roo</c:v>
                </c:pt>
                <c:pt idx="28">
                  <c:v>Colima</c:v>
                </c:pt>
                <c:pt idx="29">
                  <c:v>Guerrero</c:v>
                </c:pt>
                <c:pt idx="30">
                  <c:v>Sonora</c:v>
                </c:pt>
                <c:pt idx="31">
                  <c:v>Coahuila</c:v>
                </c:pt>
                <c:pt idx="32">
                  <c:v>Michoacán</c:v>
                </c:pt>
              </c:strCache>
            </c:strRef>
          </c:cat>
          <c:val>
            <c:numRef>
              <c:f>'Subindice Sujeto Obligado'!$C$5:$C$37</c:f>
              <c:numCache>
                <c:formatCode>0.00</c:formatCode>
                <c:ptCount val="33"/>
                <c:pt idx="0">
                  <c:v>0.58000000000000007</c:v>
                </c:pt>
                <c:pt idx="1">
                  <c:v>0.59</c:v>
                </c:pt>
                <c:pt idx="2">
                  <c:v>0.6000000000000012</c:v>
                </c:pt>
                <c:pt idx="3" formatCode="General">
                  <c:v>0.61000000000000121</c:v>
                </c:pt>
                <c:pt idx="4">
                  <c:v>0.62000000000000222</c:v>
                </c:pt>
                <c:pt idx="5">
                  <c:v>0.63000000000000222</c:v>
                </c:pt>
                <c:pt idx="6">
                  <c:v>0.63000000000000222</c:v>
                </c:pt>
                <c:pt idx="7">
                  <c:v>0.66000000000000325</c:v>
                </c:pt>
                <c:pt idx="8">
                  <c:v>0.67000000000000326</c:v>
                </c:pt>
                <c:pt idx="9" formatCode="General">
                  <c:v>0.68</c:v>
                </c:pt>
                <c:pt idx="10">
                  <c:v>0.68</c:v>
                </c:pt>
                <c:pt idx="11" formatCode="General">
                  <c:v>0.69000000000000117</c:v>
                </c:pt>
                <c:pt idx="12">
                  <c:v>0.69000000000000117</c:v>
                </c:pt>
                <c:pt idx="13">
                  <c:v>0.70000000000000118</c:v>
                </c:pt>
                <c:pt idx="14">
                  <c:v>0.70000000000000118</c:v>
                </c:pt>
                <c:pt idx="15">
                  <c:v>0.70000000000000118</c:v>
                </c:pt>
                <c:pt idx="16">
                  <c:v>0.70000000000000118</c:v>
                </c:pt>
                <c:pt idx="17">
                  <c:v>0.70000000000000118</c:v>
                </c:pt>
                <c:pt idx="18">
                  <c:v>0.71100000000000119</c:v>
                </c:pt>
                <c:pt idx="19">
                  <c:v>0.71200000000000119</c:v>
                </c:pt>
                <c:pt idx="20">
                  <c:v>0.72000000000000119</c:v>
                </c:pt>
                <c:pt idx="21">
                  <c:v>0.7300000000000012</c:v>
                </c:pt>
                <c:pt idx="22">
                  <c:v>0.74000000000000221</c:v>
                </c:pt>
                <c:pt idx="23">
                  <c:v>0.74000000000000221</c:v>
                </c:pt>
                <c:pt idx="24" formatCode="General">
                  <c:v>0.75000000000000222</c:v>
                </c:pt>
                <c:pt idx="25" formatCode="General">
                  <c:v>0.75000000000000222</c:v>
                </c:pt>
                <c:pt idx="26">
                  <c:v>0.75000000000000222</c:v>
                </c:pt>
                <c:pt idx="27">
                  <c:v>0.75000000000000222</c:v>
                </c:pt>
                <c:pt idx="28" formatCode="General">
                  <c:v>0.79</c:v>
                </c:pt>
                <c:pt idx="29">
                  <c:v>0.8</c:v>
                </c:pt>
                <c:pt idx="30">
                  <c:v>0.82000000000000117</c:v>
                </c:pt>
                <c:pt idx="31">
                  <c:v>0.86000000000000121</c:v>
                </c:pt>
                <c:pt idx="32">
                  <c:v>0.86000000000000121</c:v>
                </c:pt>
              </c:numCache>
            </c:numRef>
          </c:val>
        </c:ser>
        <c:axId val="80738560"/>
        <c:axId val="80748544"/>
      </c:barChart>
      <c:catAx>
        <c:axId val="80738560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050" b="1"/>
            </a:pPr>
            <a:endParaRPr lang="es-MX"/>
          </a:p>
        </c:txPr>
        <c:crossAx val="80748544"/>
        <c:crosses val="autoZero"/>
        <c:auto val="1"/>
        <c:lblAlgn val="ctr"/>
        <c:lblOffset val="100"/>
      </c:catAx>
      <c:valAx>
        <c:axId val="80748544"/>
        <c:scaling>
          <c:orientation val="minMax"/>
        </c:scaling>
        <c:axPos val="b"/>
        <c:numFmt formatCode="0.00" sourceLinked="1"/>
        <c:majorTickMark val="none"/>
        <c:tickLblPos val="nextTo"/>
        <c:crossAx val="80738560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title>
      <c:tx>
        <c:rich>
          <a:bodyPr/>
          <a:lstStyle/>
          <a:p>
            <a:pPr>
              <a:defRPr lang="en-US" sz="280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j-ea"/>
                <a:cs typeface="+mj-cs"/>
              </a:defRPr>
            </a:pPr>
            <a:r>
              <a:rPr lang="en-US" sz="280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j-ea"/>
                <a:cs typeface="+mj-cs"/>
              </a:rPr>
              <a:t>DIMENSIÓN  DE  NORMATIVIDAD</a:t>
            </a:r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spPr>
            <a:solidFill>
              <a:srgbClr val="DD6909"/>
            </a:solidFill>
          </c:spPr>
          <c:dPt>
            <c:idx val="6"/>
            <c:spPr>
              <a:solidFill>
                <a:srgbClr val="7030A0"/>
              </a:solidFill>
            </c:spPr>
          </c:dPt>
          <c:dLbls>
            <c:showVal val="1"/>
          </c:dLbls>
          <c:cat>
            <c:strRef>
              <c:f>Normatividad!$B$3:$B$35</c:f>
              <c:strCache>
                <c:ptCount val="33"/>
                <c:pt idx="0">
                  <c:v>Baja California Sur</c:v>
                </c:pt>
                <c:pt idx="1">
                  <c:v>Querétaro</c:v>
                </c:pt>
                <c:pt idx="2">
                  <c:v>Sinaloa</c:v>
                </c:pt>
                <c:pt idx="3">
                  <c:v>Michoacán</c:v>
                </c:pt>
                <c:pt idx="4">
                  <c:v>Tamaulipas</c:v>
                </c:pt>
                <c:pt idx="5">
                  <c:v>Chiapas</c:v>
                </c:pt>
                <c:pt idx="6">
                  <c:v>Baja California</c:v>
                </c:pt>
                <c:pt idx="7">
                  <c:v>Quintana Roo</c:v>
                </c:pt>
                <c:pt idx="8">
                  <c:v>Hidalgo</c:v>
                </c:pt>
                <c:pt idx="9">
                  <c:v>Guanajuato</c:v>
                </c:pt>
                <c:pt idx="10">
                  <c:v>Puebla</c:v>
                </c:pt>
                <c:pt idx="11">
                  <c:v>Tabasco</c:v>
                </c:pt>
                <c:pt idx="12">
                  <c:v>Tlaxcala</c:v>
                </c:pt>
                <c:pt idx="13">
                  <c:v>Zacatecas</c:v>
                </c:pt>
                <c:pt idx="14">
                  <c:v>Estado de México</c:v>
                </c:pt>
                <c:pt idx="15">
                  <c:v>Jalisco</c:v>
                </c:pt>
                <c:pt idx="16">
                  <c:v>Aguascalientes</c:v>
                </c:pt>
                <c:pt idx="17">
                  <c:v>Nayarit</c:v>
                </c:pt>
                <c:pt idx="18">
                  <c:v>Campeche</c:v>
                </c:pt>
                <c:pt idx="19">
                  <c:v>Morelos</c:v>
                </c:pt>
                <c:pt idx="20">
                  <c:v>Oaxaca</c:v>
                </c:pt>
                <c:pt idx="21">
                  <c:v>Chihuahua</c:v>
                </c:pt>
                <c:pt idx="22">
                  <c:v>Federación</c:v>
                </c:pt>
                <c:pt idx="23">
                  <c:v>Yucatán</c:v>
                </c:pt>
                <c:pt idx="24">
                  <c:v>Nuevo León</c:v>
                </c:pt>
                <c:pt idx="25">
                  <c:v>San Luis Potosí</c:v>
                </c:pt>
                <c:pt idx="26">
                  <c:v>Colima</c:v>
                </c:pt>
                <c:pt idx="27">
                  <c:v>Guerrero</c:v>
                </c:pt>
                <c:pt idx="28">
                  <c:v>Durango</c:v>
                </c:pt>
                <c:pt idx="29">
                  <c:v>Coahuila</c:v>
                </c:pt>
                <c:pt idx="30">
                  <c:v>Veracruz</c:v>
                </c:pt>
                <c:pt idx="31">
                  <c:v>Sonora</c:v>
                </c:pt>
                <c:pt idx="32">
                  <c:v>Distrito Federal</c:v>
                </c:pt>
              </c:strCache>
            </c:strRef>
          </c:cat>
          <c:val>
            <c:numRef>
              <c:f>Normatividad!$C$3:$C$35</c:f>
              <c:numCache>
                <c:formatCode>0.00_ </c:formatCode>
                <c:ptCount val="33"/>
                <c:pt idx="0">
                  <c:v>60.790000000000013</c:v>
                </c:pt>
                <c:pt idx="1">
                  <c:v>65.040000000000006</c:v>
                </c:pt>
                <c:pt idx="2">
                  <c:v>68.3</c:v>
                </c:pt>
                <c:pt idx="3">
                  <c:v>68.819999999999993</c:v>
                </c:pt>
                <c:pt idx="4">
                  <c:v>71.77</c:v>
                </c:pt>
                <c:pt idx="5">
                  <c:v>73.099999999999994</c:v>
                </c:pt>
                <c:pt idx="6">
                  <c:v>73.16</c:v>
                </c:pt>
                <c:pt idx="7">
                  <c:v>73.210000000000022</c:v>
                </c:pt>
                <c:pt idx="8">
                  <c:v>73.56</c:v>
                </c:pt>
                <c:pt idx="9">
                  <c:v>75.36</c:v>
                </c:pt>
                <c:pt idx="10">
                  <c:v>76.23</c:v>
                </c:pt>
                <c:pt idx="11">
                  <c:v>77.34</c:v>
                </c:pt>
                <c:pt idx="12">
                  <c:v>78.210000000000022</c:v>
                </c:pt>
                <c:pt idx="13">
                  <c:v>78.400000000000006</c:v>
                </c:pt>
                <c:pt idx="14">
                  <c:v>78.669999999999987</c:v>
                </c:pt>
                <c:pt idx="15">
                  <c:v>78.77</c:v>
                </c:pt>
                <c:pt idx="16">
                  <c:v>79.069999999999993</c:v>
                </c:pt>
                <c:pt idx="17">
                  <c:v>79.19</c:v>
                </c:pt>
                <c:pt idx="18">
                  <c:v>79.72</c:v>
                </c:pt>
                <c:pt idx="19">
                  <c:v>82.9</c:v>
                </c:pt>
                <c:pt idx="20">
                  <c:v>83.1</c:v>
                </c:pt>
                <c:pt idx="21">
                  <c:v>83.149999999999991</c:v>
                </c:pt>
                <c:pt idx="22">
                  <c:v>83.29</c:v>
                </c:pt>
                <c:pt idx="23">
                  <c:v>83.86999999999999</c:v>
                </c:pt>
                <c:pt idx="24">
                  <c:v>84.23</c:v>
                </c:pt>
                <c:pt idx="25">
                  <c:v>85.51</c:v>
                </c:pt>
                <c:pt idx="26">
                  <c:v>87.8</c:v>
                </c:pt>
                <c:pt idx="27">
                  <c:v>88.25</c:v>
                </c:pt>
                <c:pt idx="28">
                  <c:v>88.61</c:v>
                </c:pt>
                <c:pt idx="29">
                  <c:v>93.32</c:v>
                </c:pt>
                <c:pt idx="30">
                  <c:v>94.19</c:v>
                </c:pt>
                <c:pt idx="31">
                  <c:v>94.77</c:v>
                </c:pt>
                <c:pt idx="32">
                  <c:v>95.35</c:v>
                </c:pt>
              </c:numCache>
            </c:numRef>
          </c:val>
        </c:ser>
        <c:axId val="81536512"/>
        <c:axId val="81538048"/>
      </c:barChart>
      <c:catAx>
        <c:axId val="81536512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b="1"/>
            </a:pPr>
            <a:endParaRPr lang="es-MX"/>
          </a:p>
        </c:txPr>
        <c:crossAx val="81538048"/>
        <c:crosses val="autoZero"/>
        <c:auto val="1"/>
        <c:lblAlgn val="ctr"/>
        <c:lblOffset val="100"/>
      </c:catAx>
      <c:valAx>
        <c:axId val="81538048"/>
        <c:scaling>
          <c:orientation val="minMax"/>
        </c:scaling>
        <c:axPos val="b"/>
        <c:numFmt formatCode="0.00_ 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es-MX"/>
          </a:p>
        </c:txPr>
        <c:crossAx val="81536512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title>
      <c:tx>
        <c:rich>
          <a:bodyPr/>
          <a:lstStyle/>
          <a:p>
            <a:pPr>
              <a:defRPr lang="es-MX" sz="280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j-ea"/>
                <a:cs typeface="+mj-cs"/>
              </a:defRPr>
            </a:pPr>
            <a:r>
              <a:rPr lang="es-MX" sz="280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j-ea"/>
                <a:cs typeface="+mj-cs"/>
              </a:rPr>
              <a:t>DIMENSIÓN DE CAPACIDADES INSTITUCIONALES DE LOS O.G.</a:t>
            </a:r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spPr>
            <a:solidFill>
              <a:srgbClr val="92D050"/>
            </a:solidFill>
          </c:spPr>
          <c:dPt>
            <c:idx val="4"/>
            <c:spPr>
              <a:solidFill>
                <a:srgbClr val="7030A0"/>
              </a:solidFill>
            </c:spPr>
          </c:dPt>
          <c:dLbls>
            <c:txPr>
              <a:bodyPr/>
              <a:lstStyle/>
              <a:p>
                <a:pPr>
                  <a:defRPr sz="1050" b="1"/>
                </a:pPr>
                <a:endParaRPr lang="es-MX"/>
              </a:p>
            </c:txPr>
            <c:showVal val="1"/>
          </c:dLbls>
          <c:cat>
            <c:strRef>
              <c:f>'Capacidades Institucionales'!$B$5:$B$37</c:f>
              <c:strCache>
                <c:ptCount val="33"/>
                <c:pt idx="0">
                  <c:v>Michoacán</c:v>
                </c:pt>
                <c:pt idx="1">
                  <c:v>Zacatecas</c:v>
                </c:pt>
                <c:pt idx="2">
                  <c:v>Baja California Sur</c:v>
                </c:pt>
                <c:pt idx="3">
                  <c:v>Oaxaca</c:v>
                </c:pt>
                <c:pt idx="4">
                  <c:v>Baja California</c:v>
                </c:pt>
                <c:pt idx="5">
                  <c:v>Tlaxcala</c:v>
                </c:pt>
                <c:pt idx="6">
                  <c:v>Nayarit</c:v>
                </c:pt>
                <c:pt idx="7">
                  <c:v>Puebla</c:v>
                </c:pt>
                <c:pt idx="8">
                  <c:v>Hidalgo</c:v>
                </c:pt>
                <c:pt idx="9">
                  <c:v>Yucatán</c:v>
                </c:pt>
                <c:pt idx="10">
                  <c:v>Jalisco</c:v>
                </c:pt>
                <c:pt idx="11">
                  <c:v>Chiapas</c:v>
                </c:pt>
                <c:pt idx="12">
                  <c:v>Sonora</c:v>
                </c:pt>
                <c:pt idx="13">
                  <c:v>Guerrero</c:v>
                </c:pt>
                <c:pt idx="14">
                  <c:v>Quintana Roo</c:v>
                </c:pt>
                <c:pt idx="15">
                  <c:v>Tamaulipas</c:v>
                </c:pt>
                <c:pt idx="16">
                  <c:v>Campeche</c:v>
                </c:pt>
                <c:pt idx="17">
                  <c:v>Durango</c:v>
                </c:pt>
                <c:pt idx="18">
                  <c:v>Estado de México</c:v>
                </c:pt>
                <c:pt idx="19">
                  <c:v>Nuevo León</c:v>
                </c:pt>
                <c:pt idx="20">
                  <c:v>San Luis Potosí</c:v>
                </c:pt>
                <c:pt idx="21">
                  <c:v>Tabasco</c:v>
                </c:pt>
                <c:pt idx="22">
                  <c:v>Colima</c:v>
                </c:pt>
                <c:pt idx="23">
                  <c:v>Sinaloa</c:v>
                </c:pt>
                <c:pt idx="24">
                  <c:v>Veracruz</c:v>
                </c:pt>
                <c:pt idx="25">
                  <c:v>Morelos</c:v>
                </c:pt>
                <c:pt idx="26">
                  <c:v>Querétaro</c:v>
                </c:pt>
                <c:pt idx="27">
                  <c:v>Distrito Federal</c:v>
                </c:pt>
                <c:pt idx="28">
                  <c:v>Aguascalientes</c:v>
                </c:pt>
                <c:pt idx="29">
                  <c:v>Guanajuato</c:v>
                </c:pt>
                <c:pt idx="30">
                  <c:v>Chihuahua</c:v>
                </c:pt>
                <c:pt idx="31">
                  <c:v>Federación</c:v>
                </c:pt>
                <c:pt idx="32">
                  <c:v>Coahuila</c:v>
                </c:pt>
              </c:strCache>
            </c:strRef>
          </c:cat>
          <c:val>
            <c:numRef>
              <c:f>'Capacidades Institucionales'!$C$5:$C$37</c:f>
              <c:numCache>
                <c:formatCode>0.00_ </c:formatCode>
                <c:ptCount val="33"/>
                <c:pt idx="0">
                  <c:v>0.4200000000000001</c:v>
                </c:pt>
                <c:pt idx="1">
                  <c:v>0.5</c:v>
                </c:pt>
                <c:pt idx="2">
                  <c:v>0.52</c:v>
                </c:pt>
                <c:pt idx="3">
                  <c:v>0.52</c:v>
                </c:pt>
                <c:pt idx="4">
                  <c:v>0.53</c:v>
                </c:pt>
                <c:pt idx="5">
                  <c:v>0.54</c:v>
                </c:pt>
                <c:pt idx="6">
                  <c:v>0.57000000000000017</c:v>
                </c:pt>
                <c:pt idx="7">
                  <c:v>0.57000000000000017</c:v>
                </c:pt>
                <c:pt idx="8">
                  <c:v>0.58000000000000007</c:v>
                </c:pt>
                <c:pt idx="9">
                  <c:v>0.58000000000000007</c:v>
                </c:pt>
                <c:pt idx="10">
                  <c:v>0.59</c:v>
                </c:pt>
                <c:pt idx="11">
                  <c:v>0.6000000000000012</c:v>
                </c:pt>
                <c:pt idx="12">
                  <c:v>0.61000000000000121</c:v>
                </c:pt>
                <c:pt idx="13">
                  <c:v>0.62000000000000222</c:v>
                </c:pt>
                <c:pt idx="14">
                  <c:v>0.65000000000000224</c:v>
                </c:pt>
                <c:pt idx="15">
                  <c:v>0.66000000000000325</c:v>
                </c:pt>
                <c:pt idx="16">
                  <c:v>0.68</c:v>
                </c:pt>
                <c:pt idx="17">
                  <c:v>0.68</c:v>
                </c:pt>
                <c:pt idx="18">
                  <c:v>0.69000000000000117</c:v>
                </c:pt>
                <c:pt idx="19">
                  <c:v>0.69000000000000117</c:v>
                </c:pt>
                <c:pt idx="20">
                  <c:v>0.69000000000000117</c:v>
                </c:pt>
                <c:pt idx="21">
                  <c:v>0.69000000000000117</c:v>
                </c:pt>
                <c:pt idx="22">
                  <c:v>0.70000000000000118</c:v>
                </c:pt>
                <c:pt idx="23">
                  <c:v>0.70000000000000118</c:v>
                </c:pt>
                <c:pt idx="24">
                  <c:v>0.70000000000000118</c:v>
                </c:pt>
                <c:pt idx="25">
                  <c:v>0.72000000000000119</c:v>
                </c:pt>
                <c:pt idx="26">
                  <c:v>0.7300000000000012</c:v>
                </c:pt>
                <c:pt idx="27">
                  <c:v>0.74000000000000221</c:v>
                </c:pt>
                <c:pt idx="28">
                  <c:v>0.77000000000000224</c:v>
                </c:pt>
                <c:pt idx="29">
                  <c:v>0.78</c:v>
                </c:pt>
                <c:pt idx="30">
                  <c:v>0.84000000000000119</c:v>
                </c:pt>
                <c:pt idx="31">
                  <c:v>0.8500000000000012</c:v>
                </c:pt>
                <c:pt idx="32">
                  <c:v>0.88</c:v>
                </c:pt>
              </c:numCache>
            </c:numRef>
          </c:val>
        </c:ser>
        <c:axId val="81568128"/>
        <c:axId val="81569664"/>
      </c:barChart>
      <c:catAx>
        <c:axId val="81568128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050" b="1"/>
            </a:pPr>
            <a:endParaRPr lang="es-MX"/>
          </a:p>
        </c:txPr>
        <c:crossAx val="81569664"/>
        <c:crosses val="autoZero"/>
        <c:auto val="1"/>
        <c:lblAlgn val="ctr"/>
        <c:lblOffset val="100"/>
      </c:catAx>
      <c:valAx>
        <c:axId val="81569664"/>
        <c:scaling>
          <c:orientation val="minMax"/>
        </c:scaling>
        <c:axPos val="b"/>
        <c:numFmt formatCode="0.00_ " sourceLinked="1"/>
        <c:majorTickMark val="none"/>
        <c:tickLblPos val="nextTo"/>
        <c:crossAx val="81568128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title>
      <c:tx>
        <c:rich>
          <a:bodyPr/>
          <a:lstStyle/>
          <a:p>
            <a:pPr>
              <a:defRPr lang="en-US" sz="28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j-ea"/>
                <a:cs typeface="+mj-cs"/>
              </a:defRPr>
            </a:pPr>
            <a:r>
              <a:rPr lang="en-US" sz="28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j-ea"/>
                <a:cs typeface="+mj-cs"/>
              </a:rPr>
              <a:t>ÍNDICE</a:t>
            </a:r>
            <a:r>
              <a:rPr lang="en-US" sz="2800" b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j-ea"/>
                <a:cs typeface="+mj-cs"/>
              </a:rPr>
              <a:t> MÉTRICA DE LA </a:t>
            </a:r>
            <a:endParaRPr lang="en-US" sz="2800" b="0" kern="12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ea typeface="+mj-ea"/>
              <a:cs typeface="+mj-cs"/>
            </a:endParaRPr>
          </a:p>
          <a:p>
            <a:pPr>
              <a:defRPr lang="en-US" sz="28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j-ea"/>
                <a:cs typeface="+mj-cs"/>
              </a:defRPr>
            </a:pPr>
            <a:r>
              <a:rPr lang="en-US" sz="280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j-ea"/>
                <a:cs typeface="+mj-cs"/>
              </a:rPr>
              <a:t>TRANSPARENCIA 2014 ESTATAL</a:t>
            </a:r>
            <a:endParaRPr lang="en-US" sz="2800" b="0" kern="1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ea typeface="+mj-ea"/>
              <a:cs typeface="+mj-cs"/>
            </a:endParaRPr>
          </a:p>
        </c:rich>
      </c:tx>
      <c:layout>
        <c:manualLayout>
          <c:xMode val="edge"/>
          <c:yMode val="edge"/>
          <c:x val="0.26482694282057712"/>
          <c:y val="3.9215686274509812E-3"/>
        </c:manualLayout>
      </c:layout>
    </c:title>
    <c:plotArea>
      <c:layout/>
      <c:barChart>
        <c:barDir val="bar"/>
        <c:grouping val="clustered"/>
        <c:ser>
          <c:idx val="0"/>
          <c:order val="0"/>
          <c:spPr>
            <a:solidFill>
              <a:srgbClr val="DD6909"/>
            </a:solidFill>
          </c:spPr>
          <c:dPt>
            <c:idx val="8"/>
            <c:spPr>
              <a:solidFill>
                <a:srgbClr val="7030A0"/>
              </a:solidFill>
            </c:spPr>
          </c:dPt>
          <c:dLbls>
            <c:txPr>
              <a:bodyPr/>
              <a:lstStyle/>
              <a:p>
                <a:pPr>
                  <a:defRPr sz="1050" b="1"/>
                </a:pPr>
                <a:endParaRPr lang="es-MX"/>
              </a:p>
            </c:txPr>
            <c:showVal val="1"/>
          </c:dLbls>
          <c:cat>
            <c:strRef>
              <c:f>'Indice Metrica'!$B$5:$B$37</c:f>
              <c:strCache>
                <c:ptCount val="33"/>
                <c:pt idx="0">
                  <c:v>Baja California Sur</c:v>
                </c:pt>
                <c:pt idx="1">
                  <c:v>Michoacán</c:v>
                </c:pt>
                <c:pt idx="2">
                  <c:v>Guerrero</c:v>
                </c:pt>
                <c:pt idx="3">
                  <c:v>Querétaro</c:v>
                </c:pt>
                <c:pt idx="4">
                  <c:v>Quintana Roo</c:v>
                </c:pt>
                <c:pt idx="5">
                  <c:v>Hidalgo</c:v>
                </c:pt>
                <c:pt idx="6">
                  <c:v>Oaxaca</c:v>
                </c:pt>
                <c:pt idx="7">
                  <c:v>Tamaulipas</c:v>
                </c:pt>
                <c:pt idx="8">
                  <c:v>Baja California</c:v>
                </c:pt>
                <c:pt idx="9">
                  <c:v>Yucatán</c:v>
                </c:pt>
                <c:pt idx="10">
                  <c:v>Guanajuato</c:v>
                </c:pt>
                <c:pt idx="11">
                  <c:v>Nayarit</c:v>
                </c:pt>
                <c:pt idx="12">
                  <c:v>Chiapas</c:v>
                </c:pt>
                <c:pt idx="13">
                  <c:v>Tlaxcala</c:v>
                </c:pt>
                <c:pt idx="14">
                  <c:v>Colima</c:v>
                </c:pt>
                <c:pt idx="15">
                  <c:v>Jalisco</c:v>
                </c:pt>
                <c:pt idx="16">
                  <c:v>Aguascalientes</c:v>
                </c:pt>
                <c:pt idx="17">
                  <c:v>Puebla</c:v>
                </c:pt>
                <c:pt idx="18">
                  <c:v>Sinaloa</c:v>
                </c:pt>
                <c:pt idx="19">
                  <c:v>Zacatecas</c:v>
                </c:pt>
                <c:pt idx="20">
                  <c:v>Estado de México</c:v>
                </c:pt>
                <c:pt idx="21">
                  <c:v>Morelos</c:v>
                </c:pt>
                <c:pt idx="22">
                  <c:v>Campeche</c:v>
                </c:pt>
                <c:pt idx="23">
                  <c:v>Sonora</c:v>
                </c:pt>
                <c:pt idx="24">
                  <c:v>Durango</c:v>
                </c:pt>
                <c:pt idx="25">
                  <c:v>Tabasco</c:v>
                </c:pt>
                <c:pt idx="26">
                  <c:v>Nuevo León</c:v>
                </c:pt>
                <c:pt idx="27">
                  <c:v>Veracruz</c:v>
                </c:pt>
                <c:pt idx="28">
                  <c:v>Chihuahua</c:v>
                </c:pt>
                <c:pt idx="29">
                  <c:v>San Luis Potosí</c:v>
                </c:pt>
                <c:pt idx="30">
                  <c:v>Coahuila</c:v>
                </c:pt>
                <c:pt idx="31">
                  <c:v>Distrito Federal</c:v>
                </c:pt>
                <c:pt idx="32">
                  <c:v>Federación</c:v>
                </c:pt>
              </c:strCache>
            </c:strRef>
          </c:cat>
          <c:val>
            <c:numRef>
              <c:f>'Indice Metrica'!$C$5:$C$37</c:f>
              <c:numCache>
                <c:formatCode>0.000</c:formatCode>
                <c:ptCount val="33"/>
                <c:pt idx="0" formatCode="General">
                  <c:v>0.56200000000000105</c:v>
                </c:pt>
                <c:pt idx="1">
                  <c:v>0.57700000000000118</c:v>
                </c:pt>
                <c:pt idx="2">
                  <c:v>0.65200000000000324</c:v>
                </c:pt>
                <c:pt idx="3">
                  <c:v>0.66800000000000326</c:v>
                </c:pt>
                <c:pt idx="4">
                  <c:v>0.67800000000000338</c:v>
                </c:pt>
                <c:pt idx="5">
                  <c:v>0.68900000000000017</c:v>
                </c:pt>
                <c:pt idx="6">
                  <c:v>0.69000000000000117</c:v>
                </c:pt>
                <c:pt idx="7">
                  <c:v>0.69200000000000017</c:v>
                </c:pt>
                <c:pt idx="8" formatCode="General">
                  <c:v>0.69900000000000018</c:v>
                </c:pt>
                <c:pt idx="9">
                  <c:v>0.70000000000000118</c:v>
                </c:pt>
                <c:pt idx="10">
                  <c:v>0.70100000000000118</c:v>
                </c:pt>
                <c:pt idx="11">
                  <c:v>0.70700000000000118</c:v>
                </c:pt>
                <c:pt idx="12" formatCode="General">
                  <c:v>0.71100000000000119</c:v>
                </c:pt>
                <c:pt idx="13">
                  <c:v>0.71500000000000119</c:v>
                </c:pt>
                <c:pt idx="14" formatCode="General">
                  <c:v>0.7220000000000012</c:v>
                </c:pt>
                <c:pt idx="15">
                  <c:v>0.7230000000000012</c:v>
                </c:pt>
                <c:pt idx="16" formatCode="General">
                  <c:v>0.7250000000000012</c:v>
                </c:pt>
                <c:pt idx="17">
                  <c:v>0.7250000000000012</c:v>
                </c:pt>
                <c:pt idx="18">
                  <c:v>0.7260000000000012</c:v>
                </c:pt>
                <c:pt idx="19">
                  <c:v>0.7280000000000012</c:v>
                </c:pt>
                <c:pt idx="20">
                  <c:v>0.74600000000000222</c:v>
                </c:pt>
                <c:pt idx="21">
                  <c:v>0.74800000000000222</c:v>
                </c:pt>
                <c:pt idx="22" formatCode="General">
                  <c:v>0.74900000000000222</c:v>
                </c:pt>
                <c:pt idx="23">
                  <c:v>0.74900000000000222</c:v>
                </c:pt>
                <c:pt idx="24">
                  <c:v>0.75100000000000222</c:v>
                </c:pt>
                <c:pt idx="25">
                  <c:v>0.75400000000000222</c:v>
                </c:pt>
                <c:pt idx="26">
                  <c:v>0.76500000000000223</c:v>
                </c:pt>
                <c:pt idx="27">
                  <c:v>0.77600000000000324</c:v>
                </c:pt>
                <c:pt idx="28" formatCode="General">
                  <c:v>0.78700000000000003</c:v>
                </c:pt>
                <c:pt idx="29">
                  <c:v>0.79900000000000004</c:v>
                </c:pt>
                <c:pt idx="30">
                  <c:v>0.8</c:v>
                </c:pt>
                <c:pt idx="31">
                  <c:v>0.81</c:v>
                </c:pt>
                <c:pt idx="32">
                  <c:v>0.82800000000000118</c:v>
                </c:pt>
              </c:numCache>
            </c:numRef>
          </c:val>
        </c:ser>
        <c:axId val="81636352"/>
        <c:axId val="81642240"/>
      </c:barChart>
      <c:catAx>
        <c:axId val="81636352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050" b="1"/>
            </a:pPr>
            <a:endParaRPr lang="es-MX"/>
          </a:p>
        </c:txPr>
        <c:crossAx val="81642240"/>
        <c:crosses val="autoZero"/>
        <c:auto val="1"/>
        <c:lblAlgn val="ctr"/>
        <c:lblOffset val="100"/>
      </c:catAx>
      <c:valAx>
        <c:axId val="81642240"/>
        <c:scaling>
          <c:orientation val="minMax"/>
        </c:scaling>
        <c:axPos val="b"/>
        <c:numFmt formatCode="General" sourceLinked="1"/>
        <c:majorTickMark val="none"/>
        <c:tickLblPos val="nextTo"/>
        <c:crossAx val="81636352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autoTitleDeleted val="1"/>
    <c:plotArea>
      <c:layout>
        <c:manualLayout>
          <c:layoutTarget val="inner"/>
          <c:xMode val="edge"/>
          <c:yMode val="edge"/>
          <c:x val="5.7215296447604001E-2"/>
          <c:y val="0.19396428792857601"/>
          <c:w val="0.90018012171554962"/>
          <c:h val="0.60309700295473123"/>
        </c:manualLayout>
      </c:layout>
      <c:barChart>
        <c:barDir val="col"/>
        <c:grouping val="clustered"/>
        <c:ser>
          <c:idx val="0"/>
          <c:order val="1"/>
          <c:tx>
            <c:strRef>
              <c:f>Hoja1!$D$4</c:f>
              <c:strCache>
                <c:ptCount val="1"/>
                <c:pt idx="0">
                  <c:v>Indice Metrica</c:v>
                </c:pt>
              </c:strCache>
            </c:strRef>
          </c:tx>
          <c:spPr>
            <a:solidFill>
              <a:srgbClr val="00B050"/>
            </a:solidFill>
          </c:spPr>
          <c:dPt>
            <c:idx val="0"/>
            <c:spPr>
              <a:solidFill>
                <a:srgbClr val="7030A0"/>
              </a:solidFill>
            </c:spPr>
          </c:dPt>
          <c:dPt>
            <c:idx val="24"/>
            <c:spPr>
              <a:solidFill>
                <a:srgbClr val="7030A0"/>
              </a:solidFill>
            </c:spPr>
          </c:dPt>
          <c:dPt>
            <c:idx val="32"/>
            <c:spPr>
              <a:solidFill>
                <a:srgbClr val="7030A0"/>
              </a:solidFill>
            </c:spPr>
          </c:dPt>
          <c:cat>
            <c:strRef>
              <c:f>Hoja1!$B$5:$B$37</c:f>
              <c:strCache>
                <c:ptCount val="33"/>
                <c:pt idx="0">
                  <c:v>Federación</c:v>
                </c:pt>
                <c:pt idx="1">
                  <c:v>Distrito Federal</c:v>
                </c:pt>
                <c:pt idx="2">
                  <c:v>Coahuila</c:v>
                </c:pt>
                <c:pt idx="3">
                  <c:v>San Luis Potosí</c:v>
                </c:pt>
                <c:pt idx="4">
                  <c:v>Chihuahua</c:v>
                </c:pt>
                <c:pt idx="5">
                  <c:v>Veracruz</c:v>
                </c:pt>
                <c:pt idx="6">
                  <c:v>Nuevo León</c:v>
                </c:pt>
                <c:pt idx="7">
                  <c:v>Tabasco</c:v>
                </c:pt>
                <c:pt idx="8">
                  <c:v>Durango</c:v>
                </c:pt>
                <c:pt idx="9">
                  <c:v>Campeche</c:v>
                </c:pt>
                <c:pt idx="10">
                  <c:v>Sonora</c:v>
                </c:pt>
                <c:pt idx="11">
                  <c:v>Morelos</c:v>
                </c:pt>
                <c:pt idx="12">
                  <c:v>Estado de México</c:v>
                </c:pt>
                <c:pt idx="13">
                  <c:v>Zacatecas</c:v>
                </c:pt>
                <c:pt idx="14">
                  <c:v>Sinaloa</c:v>
                </c:pt>
                <c:pt idx="15">
                  <c:v>Aguascalientes</c:v>
                </c:pt>
                <c:pt idx="16">
                  <c:v>Puebla</c:v>
                </c:pt>
                <c:pt idx="17">
                  <c:v>Jalisco</c:v>
                </c:pt>
                <c:pt idx="18">
                  <c:v>Colima</c:v>
                </c:pt>
                <c:pt idx="19">
                  <c:v>Tlaxcala</c:v>
                </c:pt>
                <c:pt idx="20">
                  <c:v>Chiapas</c:v>
                </c:pt>
                <c:pt idx="21">
                  <c:v>Nayarit</c:v>
                </c:pt>
                <c:pt idx="22">
                  <c:v>Guanajuato</c:v>
                </c:pt>
                <c:pt idx="23">
                  <c:v>Yucatán</c:v>
                </c:pt>
                <c:pt idx="24">
                  <c:v>Baja California</c:v>
                </c:pt>
                <c:pt idx="25">
                  <c:v>Tamaulipas</c:v>
                </c:pt>
                <c:pt idx="26">
                  <c:v>Oaxaca</c:v>
                </c:pt>
                <c:pt idx="27">
                  <c:v>Hidalgo</c:v>
                </c:pt>
                <c:pt idx="28">
                  <c:v>Quintana Roo</c:v>
                </c:pt>
                <c:pt idx="29">
                  <c:v>Querétaro</c:v>
                </c:pt>
                <c:pt idx="30">
                  <c:v>Guerrero</c:v>
                </c:pt>
                <c:pt idx="31">
                  <c:v>Michoacán</c:v>
                </c:pt>
                <c:pt idx="32">
                  <c:v>Baja California Sur</c:v>
                </c:pt>
              </c:strCache>
            </c:strRef>
          </c:cat>
          <c:val>
            <c:numRef>
              <c:f>Hoja1!$D$5:$D$37</c:f>
              <c:numCache>
                <c:formatCode>0.000</c:formatCode>
                <c:ptCount val="33"/>
                <c:pt idx="0">
                  <c:v>0.82800000000000118</c:v>
                </c:pt>
                <c:pt idx="1">
                  <c:v>0.81</c:v>
                </c:pt>
                <c:pt idx="2">
                  <c:v>0.8</c:v>
                </c:pt>
                <c:pt idx="3">
                  <c:v>0.79900000000000004</c:v>
                </c:pt>
                <c:pt idx="4" formatCode="General">
                  <c:v>0.78700000000000003</c:v>
                </c:pt>
                <c:pt idx="5">
                  <c:v>0.77600000000000324</c:v>
                </c:pt>
                <c:pt idx="6">
                  <c:v>0.76500000000000223</c:v>
                </c:pt>
                <c:pt idx="7">
                  <c:v>0.75400000000000222</c:v>
                </c:pt>
                <c:pt idx="8">
                  <c:v>0.75100000000000222</c:v>
                </c:pt>
                <c:pt idx="9" formatCode="General">
                  <c:v>0.74900000000000222</c:v>
                </c:pt>
                <c:pt idx="10">
                  <c:v>0.74900000000000222</c:v>
                </c:pt>
                <c:pt idx="11">
                  <c:v>0.74800000000000222</c:v>
                </c:pt>
                <c:pt idx="12">
                  <c:v>0.74600000000000222</c:v>
                </c:pt>
                <c:pt idx="13">
                  <c:v>0.7280000000000012</c:v>
                </c:pt>
                <c:pt idx="14">
                  <c:v>0.7260000000000012</c:v>
                </c:pt>
                <c:pt idx="15" formatCode="General">
                  <c:v>0.7250000000000012</c:v>
                </c:pt>
                <c:pt idx="16">
                  <c:v>0.7250000000000012</c:v>
                </c:pt>
                <c:pt idx="17">
                  <c:v>0.7230000000000012</c:v>
                </c:pt>
                <c:pt idx="18" formatCode="General">
                  <c:v>0.7220000000000012</c:v>
                </c:pt>
                <c:pt idx="19">
                  <c:v>0.71500000000000119</c:v>
                </c:pt>
                <c:pt idx="20" formatCode="General">
                  <c:v>0.71100000000000119</c:v>
                </c:pt>
                <c:pt idx="21">
                  <c:v>0.70700000000000118</c:v>
                </c:pt>
                <c:pt idx="22">
                  <c:v>0.70100000000000118</c:v>
                </c:pt>
                <c:pt idx="23">
                  <c:v>0.70000000000000118</c:v>
                </c:pt>
                <c:pt idx="24" formatCode="General">
                  <c:v>0.69900000000000018</c:v>
                </c:pt>
                <c:pt idx="25">
                  <c:v>0.69200000000000017</c:v>
                </c:pt>
                <c:pt idx="26">
                  <c:v>0.69000000000000117</c:v>
                </c:pt>
                <c:pt idx="27">
                  <c:v>0.68900000000000017</c:v>
                </c:pt>
                <c:pt idx="28">
                  <c:v>0.67800000000000338</c:v>
                </c:pt>
                <c:pt idx="29">
                  <c:v>0.66800000000000326</c:v>
                </c:pt>
                <c:pt idx="30">
                  <c:v>0.65200000000000324</c:v>
                </c:pt>
                <c:pt idx="31">
                  <c:v>0.57700000000000118</c:v>
                </c:pt>
                <c:pt idx="32" formatCode="General">
                  <c:v>0.56200000000000105</c:v>
                </c:pt>
              </c:numCache>
            </c:numRef>
          </c:val>
        </c:ser>
        <c:axId val="81707776"/>
        <c:axId val="81709312"/>
      </c:barChart>
      <c:lineChart>
        <c:grouping val="standard"/>
        <c:ser>
          <c:idx val="1"/>
          <c:order val="0"/>
          <c:tx>
            <c:strRef>
              <c:f>Hoja1!$C$4</c:f>
              <c:strCache>
                <c:ptCount val="1"/>
                <c:pt idx="0">
                  <c:v>Media</c:v>
                </c:pt>
              </c:strCache>
            </c:strRef>
          </c:tx>
          <c:spPr>
            <a:ln w="50800">
              <a:solidFill>
                <a:srgbClr val="FF0000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FF0000"/>
              </a:solidFill>
            </c:spPr>
          </c:marker>
          <c:dLbls>
            <c:dLbl>
              <c:idx val="28"/>
              <c:layout>
                <c:manualLayout>
                  <c:x val="-4.305555555555541E-2"/>
                  <c:y val="-2.7777777777777918E-2"/>
                </c:manualLayout>
              </c:layout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en-US" sz="1400" dirty="0" err="1" smtClean="0"/>
                      <a:t>Promedio</a:t>
                    </a:r>
                    <a:r>
                      <a:rPr lang="en-US" sz="1400" baseline="0" dirty="0" smtClean="0"/>
                      <a:t> </a:t>
                    </a:r>
                    <a:r>
                      <a:rPr lang="en-US" sz="1400" dirty="0" smtClean="0"/>
                      <a:t>0.723</a:t>
                    </a:r>
                    <a:endParaRPr lang="en-US" sz="1400" dirty="0"/>
                  </a:p>
                </c:rich>
              </c:tx>
              <c:spPr/>
              <c:showVal val="1"/>
            </c:dLbl>
            <c:delete val="1"/>
            <c:txPr>
              <a:bodyPr/>
              <a:lstStyle/>
              <a:p>
                <a:pPr>
                  <a:defRPr sz="1200"/>
                </a:pPr>
                <a:endParaRPr lang="es-MX"/>
              </a:p>
            </c:txPr>
          </c:dLbls>
          <c:cat>
            <c:strRef>
              <c:f>Hoja1!$B$5:$B$37</c:f>
              <c:strCache>
                <c:ptCount val="33"/>
                <c:pt idx="0">
                  <c:v>Federación</c:v>
                </c:pt>
                <c:pt idx="1">
                  <c:v>Distrito Federal</c:v>
                </c:pt>
                <c:pt idx="2">
                  <c:v>Coahuila</c:v>
                </c:pt>
                <c:pt idx="3">
                  <c:v>San Luis Potosí</c:v>
                </c:pt>
                <c:pt idx="4">
                  <c:v>Chihuahua</c:v>
                </c:pt>
                <c:pt idx="5">
                  <c:v>Veracruz</c:v>
                </c:pt>
                <c:pt idx="6">
                  <c:v>Nuevo León</c:v>
                </c:pt>
                <c:pt idx="7">
                  <c:v>Tabasco</c:v>
                </c:pt>
                <c:pt idx="8">
                  <c:v>Durango</c:v>
                </c:pt>
                <c:pt idx="9">
                  <c:v>Campeche</c:v>
                </c:pt>
                <c:pt idx="10">
                  <c:v>Sonora</c:v>
                </c:pt>
                <c:pt idx="11">
                  <c:v>Morelos</c:v>
                </c:pt>
                <c:pt idx="12">
                  <c:v>Estado de México</c:v>
                </c:pt>
                <c:pt idx="13">
                  <c:v>Zacatecas</c:v>
                </c:pt>
                <c:pt idx="14">
                  <c:v>Sinaloa</c:v>
                </c:pt>
                <c:pt idx="15">
                  <c:v>Aguascalientes</c:v>
                </c:pt>
                <c:pt idx="16">
                  <c:v>Puebla</c:v>
                </c:pt>
                <c:pt idx="17">
                  <c:v>Jalisco</c:v>
                </c:pt>
                <c:pt idx="18">
                  <c:v>Colima</c:v>
                </c:pt>
                <c:pt idx="19">
                  <c:v>Tlaxcala</c:v>
                </c:pt>
                <c:pt idx="20">
                  <c:v>Chiapas</c:v>
                </c:pt>
                <c:pt idx="21">
                  <c:v>Nayarit</c:v>
                </c:pt>
                <c:pt idx="22">
                  <c:v>Guanajuato</c:v>
                </c:pt>
                <c:pt idx="23">
                  <c:v>Yucatán</c:v>
                </c:pt>
                <c:pt idx="24">
                  <c:v>Baja California</c:v>
                </c:pt>
                <c:pt idx="25">
                  <c:v>Tamaulipas</c:v>
                </c:pt>
                <c:pt idx="26">
                  <c:v>Oaxaca</c:v>
                </c:pt>
                <c:pt idx="27">
                  <c:v>Hidalgo</c:v>
                </c:pt>
                <c:pt idx="28">
                  <c:v>Quintana Roo</c:v>
                </c:pt>
                <c:pt idx="29">
                  <c:v>Querétaro</c:v>
                </c:pt>
                <c:pt idx="30">
                  <c:v>Guerrero</c:v>
                </c:pt>
                <c:pt idx="31">
                  <c:v>Michoacán</c:v>
                </c:pt>
                <c:pt idx="32">
                  <c:v>Baja California Sur</c:v>
                </c:pt>
              </c:strCache>
            </c:strRef>
          </c:cat>
          <c:val>
            <c:numRef>
              <c:f>Hoja1!$C$5:$C$37</c:f>
              <c:numCache>
                <c:formatCode>General</c:formatCode>
                <c:ptCount val="33"/>
                <c:pt idx="0">
                  <c:v>0.7230000000000012</c:v>
                </c:pt>
                <c:pt idx="1">
                  <c:v>0.7230000000000012</c:v>
                </c:pt>
                <c:pt idx="2">
                  <c:v>0.7230000000000012</c:v>
                </c:pt>
                <c:pt idx="3">
                  <c:v>0.7230000000000012</c:v>
                </c:pt>
                <c:pt idx="4">
                  <c:v>0.7230000000000012</c:v>
                </c:pt>
                <c:pt idx="5">
                  <c:v>0.7230000000000012</c:v>
                </c:pt>
                <c:pt idx="6">
                  <c:v>0.7230000000000012</c:v>
                </c:pt>
                <c:pt idx="7">
                  <c:v>0.7230000000000012</c:v>
                </c:pt>
                <c:pt idx="8">
                  <c:v>0.7230000000000012</c:v>
                </c:pt>
                <c:pt idx="9">
                  <c:v>0.7230000000000012</c:v>
                </c:pt>
                <c:pt idx="10">
                  <c:v>0.7230000000000012</c:v>
                </c:pt>
                <c:pt idx="11">
                  <c:v>0.7230000000000012</c:v>
                </c:pt>
                <c:pt idx="12">
                  <c:v>0.7230000000000012</c:v>
                </c:pt>
                <c:pt idx="13">
                  <c:v>0.7230000000000012</c:v>
                </c:pt>
                <c:pt idx="14">
                  <c:v>0.7230000000000012</c:v>
                </c:pt>
                <c:pt idx="15">
                  <c:v>0.7230000000000012</c:v>
                </c:pt>
                <c:pt idx="16">
                  <c:v>0.7230000000000012</c:v>
                </c:pt>
                <c:pt idx="17">
                  <c:v>0.7230000000000012</c:v>
                </c:pt>
                <c:pt idx="18">
                  <c:v>0.7230000000000012</c:v>
                </c:pt>
                <c:pt idx="19">
                  <c:v>0.7230000000000012</c:v>
                </c:pt>
                <c:pt idx="20">
                  <c:v>0.7230000000000012</c:v>
                </c:pt>
                <c:pt idx="21">
                  <c:v>0.7230000000000012</c:v>
                </c:pt>
                <c:pt idx="22">
                  <c:v>0.7230000000000012</c:v>
                </c:pt>
                <c:pt idx="23">
                  <c:v>0.7230000000000012</c:v>
                </c:pt>
                <c:pt idx="24">
                  <c:v>0.7230000000000012</c:v>
                </c:pt>
                <c:pt idx="25">
                  <c:v>0.7230000000000012</c:v>
                </c:pt>
                <c:pt idx="26">
                  <c:v>0.7230000000000012</c:v>
                </c:pt>
                <c:pt idx="27">
                  <c:v>0.7230000000000012</c:v>
                </c:pt>
                <c:pt idx="28">
                  <c:v>0.7230000000000012</c:v>
                </c:pt>
                <c:pt idx="29">
                  <c:v>0.7230000000000012</c:v>
                </c:pt>
                <c:pt idx="30">
                  <c:v>0.7230000000000012</c:v>
                </c:pt>
                <c:pt idx="31">
                  <c:v>0.7230000000000012</c:v>
                </c:pt>
                <c:pt idx="32">
                  <c:v>0.7230000000000012</c:v>
                </c:pt>
              </c:numCache>
            </c:numRef>
          </c:val>
        </c:ser>
        <c:marker val="1"/>
        <c:axId val="81707776"/>
        <c:axId val="81709312"/>
      </c:lineChart>
      <c:catAx>
        <c:axId val="817077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000" b="1"/>
            </a:pPr>
            <a:endParaRPr lang="es-MX"/>
          </a:p>
        </c:txPr>
        <c:crossAx val="81709312"/>
        <c:crosses val="autoZero"/>
        <c:auto val="1"/>
        <c:lblAlgn val="ctr"/>
        <c:lblOffset val="100"/>
      </c:catAx>
      <c:valAx>
        <c:axId val="81709312"/>
        <c:scaling>
          <c:orientation val="minMax"/>
          <c:max val="0.9"/>
        </c:scaling>
        <c:axPos val="l"/>
        <c:numFmt formatCode="0.0" sourceLinked="0"/>
        <c:tickLblPos val="nextTo"/>
        <c:txPr>
          <a:bodyPr/>
          <a:lstStyle/>
          <a:p>
            <a:pPr>
              <a:defRPr sz="1400"/>
            </a:pPr>
            <a:endParaRPr lang="es-MX"/>
          </a:p>
        </c:txPr>
        <c:crossAx val="81707776"/>
        <c:crosses val="autoZero"/>
        <c:crossBetween val="between"/>
        <c:minorUnit val="2.0000000000000007E-2"/>
      </c:valAx>
    </c:plotArea>
    <c:plotVisOnly val="1"/>
    <c:dispBlanksAs val="gap"/>
  </c:chart>
  <c:txPr>
    <a:bodyPr/>
    <a:lstStyle/>
    <a:p>
      <a:pPr>
        <a:defRPr b="1"/>
      </a:pPr>
      <a:endParaRPr lang="es-MX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593558-DF3E-4300-BF79-7B1249F16043}" type="doc">
      <dgm:prSet loTypeId="urn:microsoft.com/office/officeart/2005/8/layout/arrow2" loCatId="process" qsTypeId="urn:microsoft.com/office/officeart/2005/8/quickstyle/3d2" qsCatId="3D" csTypeId="urn:microsoft.com/office/officeart/2005/8/colors/accent4_2" csCatId="accent4" phldr="1"/>
      <dgm:spPr/>
    </dgm:pt>
    <dgm:pt modelId="{E05BC32C-7230-4051-8AB4-502392180CD9}">
      <dgm:prSet phldrT="[Texto]" custT="1"/>
      <dgm:spPr/>
      <dgm:t>
        <a:bodyPr/>
        <a:lstStyle/>
        <a:p>
          <a:pPr algn="ctr"/>
          <a:r>
            <a:rPr lang="es-MX" sz="2400" b="0" kern="12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Helvetica" pitchFamily="34" charset="0"/>
              <a:ea typeface="+mj-ea"/>
              <a:cs typeface="+mj-cs"/>
            </a:rPr>
            <a:t>2010              Posición</a:t>
          </a:r>
        </a:p>
        <a:p>
          <a:pPr algn="ctr"/>
          <a:r>
            <a:rPr lang="es-MX" sz="2400" b="0" kern="12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Helvetica" pitchFamily="34" charset="0"/>
              <a:ea typeface="+mj-ea"/>
              <a:cs typeface="+mj-cs"/>
            </a:rPr>
            <a:t>26</a:t>
          </a:r>
          <a:endParaRPr lang="es-MX" sz="2400" b="0" kern="1200" dirty="0">
            <a:solidFill>
              <a:schemeClr val="tx1">
                <a:lumMod val="75000"/>
                <a:lumOff val="25000"/>
              </a:schemeClr>
            </a:solidFill>
            <a:effectLst/>
            <a:latin typeface="Helvetica" pitchFamily="34" charset="0"/>
            <a:ea typeface="+mj-ea"/>
            <a:cs typeface="+mj-cs"/>
          </a:endParaRPr>
        </a:p>
      </dgm:t>
    </dgm:pt>
    <dgm:pt modelId="{F8A7F53E-ECF5-4FE4-9AE9-976753B5A1EA}" type="parTrans" cxnId="{82C937B1-4AFF-4EDC-98C7-1D999347A775}">
      <dgm:prSet/>
      <dgm:spPr/>
      <dgm:t>
        <a:bodyPr/>
        <a:lstStyle/>
        <a:p>
          <a:endParaRPr lang="es-MX">
            <a:latin typeface="Arial" pitchFamily="34" charset="0"/>
            <a:cs typeface="Arial" pitchFamily="34" charset="0"/>
          </a:endParaRPr>
        </a:p>
      </dgm:t>
    </dgm:pt>
    <dgm:pt modelId="{64F4AAC3-F1BB-4382-B67E-BAE82B5A062B}" type="sibTrans" cxnId="{82C937B1-4AFF-4EDC-98C7-1D999347A775}">
      <dgm:prSet/>
      <dgm:spPr/>
      <dgm:t>
        <a:bodyPr/>
        <a:lstStyle/>
        <a:p>
          <a:endParaRPr lang="es-MX">
            <a:latin typeface="Arial" pitchFamily="34" charset="0"/>
            <a:cs typeface="Arial" pitchFamily="34" charset="0"/>
          </a:endParaRPr>
        </a:p>
      </dgm:t>
    </dgm:pt>
    <dgm:pt modelId="{A67E9A59-0C39-4CA9-9E2D-6C431D76B0B8}">
      <dgm:prSet phldrT="[Texto]" custT="1"/>
      <dgm:spPr/>
      <dgm:t>
        <a:bodyPr/>
        <a:lstStyle/>
        <a:p>
          <a:pPr algn="ctr"/>
          <a:endParaRPr lang="es-MX" sz="2400" b="1" kern="12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es-MX" sz="2400" b="0" kern="12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Helvetica" pitchFamily="34" charset="0"/>
              <a:ea typeface="+mj-ea"/>
              <a:cs typeface="+mj-cs"/>
            </a:rPr>
            <a:t>2014 </a:t>
          </a:r>
        </a:p>
        <a:p>
          <a:pPr algn="ctr"/>
          <a:r>
            <a:rPr lang="es-MX" sz="2400" b="0" kern="12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Helvetica" pitchFamily="34" charset="0"/>
              <a:ea typeface="+mj-ea"/>
              <a:cs typeface="+mj-cs"/>
            </a:rPr>
            <a:t>Posición</a:t>
          </a:r>
        </a:p>
        <a:p>
          <a:pPr algn="ctr"/>
          <a:r>
            <a:rPr lang="es-MX" sz="2400" b="0" kern="12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Helvetica" pitchFamily="34" charset="0"/>
              <a:ea typeface="+mj-ea"/>
              <a:cs typeface="+mj-cs"/>
            </a:rPr>
            <a:t>11</a:t>
          </a:r>
          <a:endParaRPr lang="es-MX" sz="2400" b="0" kern="1200" dirty="0">
            <a:solidFill>
              <a:schemeClr val="tx1">
                <a:lumMod val="75000"/>
                <a:lumOff val="25000"/>
              </a:schemeClr>
            </a:solidFill>
            <a:effectLst/>
            <a:latin typeface="Helvetica" pitchFamily="34" charset="0"/>
            <a:ea typeface="+mj-ea"/>
            <a:cs typeface="+mj-cs"/>
          </a:endParaRPr>
        </a:p>
      </dgm:t>
    </dgm:pt>
    <dgm:pt modelId="{AD2A76DC-1772-4D1A-91F2-C552F8CAF6F8}" type="parTrans" cxnId="{3324419B-7F75-479B-9656-91B40F61D19D}">
      <dgm:prSet/>
      <dgm:spPr/>
      <dgm:t>
        <a:bodyPr/>
        <a:lstStyle/>
        <a:p>
          <a:endParaRPr lang="es-MX">
            <a:latin typeface="Arial" pitchFamily="34" charset="0"/>
            <a:cs typeface="Arial" pitchFamily="34" charset="0"/>
          </a:endParaRPr>
        </a:p>
      </dgm:t>
    </dgm:pt>
    <dgm:pt modelId="{A361F538-2007-45C0-8C9E-A8B61581A789}" type="sibTrans" cxnId="{3324419B-7F75-479B-9656-91B40F61D19D}">
      <dgm:prSet/>
      <dgm:spPr/>
      <dgm:t>
        <a:bodyPr/>
        <a:lstStyle/>
        <a:p>
          <a:endParaRPr lang="es-MX">
            <a:latin typeface="Arial" pitchFamily="34" charset="0"/>
            <a:cs typeface="Arial" pitchFamily="34" charset="0"/>
          </a:endParaRPr>
        </a:p>
      </dgm:t>
    </dgm:pt>
    <dgm:pt modelId="{853D4069-87C8-4EC9-A3D4-6CF1878140B5}" type="pres">
      <dgm:prSet presAssocID="{8F593558-DF3E-4300-BF79-7B1249F16043}" presName="arrowDiagram" presStyleCnt="0">
        <dgm:presLayoutVars>
          <dgm:chMax val="5"/>
          <dgm:dir/>
          <dgm:resizeHandles val="exact"/>
        </dgm:presLayoutVars>
      </dgm:prSet>
      <dgm:spPr/>
    </dgm:pt>
    <dgm:pt modelId="{378A1AC3-EC0C-420F-A4B4-E4B07ACF62D1}" type="pres">
      <dgm:prSet presAssocID="{8F593558-DF3E-4300-BF79-7B1249F16043}" presName="arrow" presStyleLbl="bgShp" presStyleIdx="0" presStyleCnt="1" custLinFactNeighborY="1607"/>
      <dgm:spPr/>
    </dgm:pt>
    <dgm:pt modelId="{5A9CE8E7-2A05-4DB1-B1A3-DF2E6D5271D5}" type="pres">
      <dgm:prSet presAssocID="{8F593558-DF3E-4300-BF79-7B1249F16043}" presName="arrowDiagram2" presStyleCnt="0"/>
      <dgm:spPr/>
    </dgm:pt>
    <dgm:pt modelId="{DE716D45-D642-4E6D-AF72-8A8DE1020F53}" type="pres">
      <dgm:prSet presAssocID="{E05BC32C-7230-4051-8AB4-502392180CD9}" presName="bullet2a" presStyleLbl="node1" presStyleIdx="0" presStyleCnt="2"/>
      <dgm:spPr/>
    </dgm:pt>
    <dgm:pt modelId="{7E28C883-302E-465E-B130-D3AD9F5D1819}" type="pres">
      <dgm:prSet presAssocID="{E05BC32C-7230-4051-8AB4-502392180CD9}" presName="textBox2a" presStyleLbl="revTx" presStyleIdx="0" presStyleCnt="2" custScaleX="7004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B00DBD5-2199-4EE0-B02D-3AAE540934E1}" type="pres">
      <dgm:prSet presAssocID="{A67E9A59-0C39-4CA9-9E2D-6C431D76B0B8}" presName="bullet2b" presStyleLbl="node1" presStyleIdx="1" presStyleCnt="2"/>
      <dgm:spPr/>
    </dgm:pt>
    <dgm:pt modelId="{62CEA970-2CD7-4012-8722-3DA4DC262F53}" type="pres">
      <dgm:prSet presAssocID="{A67E9A59-0C39-4CA9-9E2D-6C431D76B0B8}" presName="textBox2b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2C937B1-4AFF-4EDC-98C7-1D999347A775}" srcId="{8F593558-DF3E-4300-BF79-7B1249F16043}" destId="{E05BC32C-7230-4051-8AB4-502392180CD9}" srcOrd="0" destOrd="0" parTransId="{F8A7F53E-ECF5-4FE4-9AE9-976753B5A1EA}" sibTransId="{64F4AAC3-F1BB-4382-B67E-BAE82B5A062B}"/>
    <dgm:cxn modelId="{3324419B-7F75-479B-9656-91B40F61D19D}" srcId="{8F593558-DF3E-4300-BF79-7B1249F16043}" destId="{A67E9A59-0C39-4CA9-9E2D-6C431D76B0B8}" srcOrd="1" destOrd="0" parTransId="{AD2A76DC-1772-4D1A-91F2-C552F8CAF6F8}" sibTransId="{A361F538-2007-45C0-8C9E-A8B61581A789}"/>
    <dgm:cxn modelId="{2CA134E4-DB13-42CF-9AEE-E6F810601FE7}" type="presOf" srcId="{E05BC32C-7230-4051-8AB4-502392180CD9}" destId="{7E28C883-302E-465E-B130-D3AD9F5D1819}" srcOrd="0" destOrd="0" presId="urn:microsoft.com/office/officeart/2005/8/layout/arrow2"/>
    <dgm:cxn modelId="{59451E33-5E0E-4855-B385-E08278D9BE35}" type="presOf" srcId="{8F593558-DF3E-4300-BF79-7B1249F16043}" destId="{853D4069-87C8-4EC9-A3D4-6CF1878140B5}" srcOrd="0" destOrd="0" presId="urn:microsoft.com/office/officeart/2005/8/layout/arrow2"/>
    <dgm:cxn modelId="{D7C7CD6F-25A0-4239-8A8E-F5EDC3C44D85}" type="presOf" srcId="{A67E9A59-0C39-4CA9-9E2D-6C431D76B0B8}" destId="{62CEA970-2CD7-4012-8722-3DA4DC262F53}" srcOrd="0" destOrd="0" presId="urn:microsoft.com/office/officeart/2005/8/layout/arrow2"/>
    <dgm:cxn modelId="{ABB46956-851F-446D-84EE-99431167E8C4}" type="presParOf" srcId="{853D4069-87C8-4EC9-A3D4-6CF1878140B5}" destId="{378A1AC3-EC0C-420F-A4B4-E4B07ACF62D1}" srcOrd="0" destOrd="0" presId="urn:microsoft.com/office/officeart/2005/8/layout/arrow2"/>
    <dgm:cxn modelId="{24DF8B96-4527-4E66-A92D-DD8F03B01824}" type="presParOf" srcId="{853D4069-87C8-4EC9-A3D4-6CF1878140B5}" destId="{5A9CE8E7-2A05-4DB1-B1A3-DF2E6D5271D5}" srcOrd="1" destOrd="0" presId="urn:microsoft.com/office/officeart/2005/8/layout/arrow2"/>
    <dgm:cxn modelId="{B092AE2D-A2CB-47A6-9DCE-585FB87FC8AD}" type="presParOf" srcId="{5A9CE8E7-2A05-4DB1-B1A3-DF2E6D5271D5}" destId="{DE716D45-D642-4E6D-AF72-8A8DE1020F53}" srcOrd="0" destOrd="0" presId="urn:microsoft.com/office/officeart/2005/8/layout/arrow2"/>
    <dgm:cxn modelId="{E0107151-F302-4FB4-AE64-7C4A8B6DB0C9}" type="presParOf" srcId="{5A9CE8E7-2A05-4DB1-B1A3-DF2E6D5271D5}" destId="{7E28C883-302E-465E-B130-D3AD9F5D1819}" srcOrd="1" destOrd="0" presId="urn:microsoft.com/office/officeart/2005/8/layout/arrow2"/>
    <dgm:cxn modelId="{8658948A-7018-46D0-9BBB-14030EBF1320}" type="presParOf" srcId="{5A9CE8E7-2A05-4DB1-B1A3-DF2E6D5271D5}" destId="{EB00DBD5-2199-4EE0-B02D-3AAE540934E1}" srcOrd="2" destOrd="0" presId="urn:microsoft.com/office/officeart/2005/8/layout/arrow2"/>
    <dgm:cxn modelId="{1C23950F-EA1C-4A9A-B59A-4668607B1A12}" type="presParOf" srcId="{5A9CE8E7-2A05-4DB1-B1A3-DF2E6D5271D5}" destId="{62CEA970-2CD7-4012-8722-3DA4DC262F53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593558-DF3E-4300-BF79-7B1249F16043}" type="doc">
      <dgm:prSet loTypeId="urn:microsoft.com/office/officeart/2005/8/layout/arrow2" loCatId="process" qsTypeId="urn:microsoft.com/office/officeart/2005/8/quickstyle/3d2" qsCatId="3D" csTypeId="urn:microsoft.com/office/officeart/2005/8/colors/accent4_4" csCatId="accent4" phldr="1"/>
      <dgm:spPr/>
    </dgm:pt>
    <dgm:pt modelId="{E05BC32C-7230-4051-8AB4-502392180CD9}">
      <dgm:prSet phldrT="[Texto]" custT="1"/>
      <dgm:spPr/>
      <dgm:t>
        <a:bodyPr/>
        <a:lstStyle/>
        <a:p>
          <a:pPr algn="ctr"/>
          <a:r>
            <a:rPr lang="es-MX" sz="2000" b="0" i="0" u="none" strike="noStrike" kern="1200" baseline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Helvetica" pitchFamily="34" charset="0"/>
              <a:ea typeface="+mj-ea"/>
              <a:cs typeface="+mj-cs"/>
            </a:rPr>
            <a:t>2010              Posición</a:t>
          </a:r>
        </a:p>
        <a:p>
          <a:pPr algn="ctr"/>
          <a:r>
            <a:rPr lang="es-MX" sz="2000" b="0" i="0" u="none" strike="noStrike" kern="1200" baseline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Helvetica" pitchFamily="34" charset="0"/>
              <a:ea typeface="+mj-ea"/>
              <a:cs typeface="+mj-cs"/>
            </a:rPr>
            <a:t>16</a:t>
          </a:r>
          <a:endParaRPr lang="es-MX" sz="2800" b="0" i="0" u="none" strike="noStrike" kern="1200" baseline="0" dirty="0">
            <a:solidFill>
              <a:schemeClr val="tx1">
                <a:lumMod val="75000"/>
                <a:lumOff val="25000"/>
              </a:schemeClr>
            </a:solidFill>
            <a:effectLst/>
            <a:latin typeface="Helvetica" pitchFamily="34" charset="0"/>
            <a:ea typeface="+mj-ea"/>
            <a:cs typeface="+mj-cs"/>
          </a:endParaRPr>
        </a:p>
      </dgm:t>
    </dgm:pt>
    <dgm:pt modelId="{F8A7F53E-ECF5-4FE4-9AE9-976753B5A1EA}" type="parTrans" cxnId="{82C937B1-4AFF-4EDC-98C7-1D999347A775}">
      <dgm:prSet/>
      <dgm:spPr/>
      <dgm:t>
        <a:bodyPr/>
        <a:lstStyle/>
        <a:p>
          <a:endParaRPr lang="es-MX"/>
        </a:p>
      </dgm:t>
    </dgm:pt>
    <dgm:pt modelId="{64F4AAC3-F1BB-4382-B67E-BAE82B5A062B}" type="sibTrans" cxnId="{82C937B1-4AFF-4EDC-98C7-1D999347A775}">
      <dgm:prSet/>
      <dgm:spPr/>
      <dgm:t>
        <a:bodyPr/>
        <a:lstStyle/>
        <a:p>
          <a:endParaRPr lang="es-MX"/>
        </a:p>
      </dgm:t>
    </dgm:pt>
    <dgm:pt modelId="{A67E9A59-0C39-4CA9-9E2D-6C431D76B0B8}">
      <dgm:prSet phldrT="[Texto]" custT="1"/>
      <dgm:spPr/>
      <dgm:t>
        <a:bodyPr/>
        <a:lstStyle/>
        <a:p>
          <a:pPr algn="ctr"/>
          <a:endParaRPr lang="es-MX" sz="2400" b="1" kern="1200" dirty="0" smtClean="0"/>
        </a:p>
        <a:p>
          <a:pPr algn="ctr"/>
          <a:r>
            <a:rPr lang="es-MX" sz="2000" b="0" i="0" u="none" strike="noStrike" kern="1200" baseline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Helvetica" pitchFamily="34" charset="0"/>
              <a:ea typeface="+mj-ea"/>
              <a:cs typeface="+mj-cs"/>
            </a:rPr>
            <a:t>2014 </a:t>
          </a:r>
        </a:p>
        <a:p>
          <a:pPr algn="ctr"/>
          <a:r>
            <a:rPr lang="es-MX" sz="2000" b="0" i="0" u="none" strike="noStrike" kern="1200" baseline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Helvetica" pitchFamily="34" charset="0"/>
              <a:ea typeface="+mj-ea"/>
              <a:cs typeface="+mj-cs"/>
            </a:rPr>
            <a:t>Posición</a:t>
          </a:r>
        </a:p>
        <a:p>
          <a:pPr algn="ctr"/>
          <a:r>
            <a:rPr lang="es-MX" sz="2000" b="0" i="0" u="none" strike="noStrike" kern="1200" baseline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Helvetica" pitchFamily="34" charset="0"/>
              <a:ea typeface="+mj-ea"/>
              <a:cs typeface="+mj-cs"/>
            </a:rPr>
            <a:t>13</a:t>
          </a:r>
          <a:endParaRPr lang="es-MX" sz="2000" b="0" i="0" u="none" strike="noStrike" kern="1200" baseline="0" dirty="0">
            <a:solidFill>
              <a:schemeClr val="tx1">
                <a:lumMod val="75000"/>
                <a:lumOff val="25000"/>
              </a:schemeClr>
            </a:solidFill>
            <a:effectLst/>
            <a:latin typeface="Helvetica" pitchFamily="34" charset="0"/>
            <a:ea typeface="+mj-ea"/>
            <a:cs typeface="+mj-cs"/>
          </a:endParaRPr>
        </a:p>
      </dgm:t>
    </dgm:pt>
    <dgm:pt modelId="{AD2A76DC-1772-4D1A-91F2-C552F8CAF6F8}" type="parTrans" cxnId="{3324419B-7F75-479B-9656-91B40F61D19D}">
      <dgm:prSet/>
      <dgm:spPr/>
      <dgm:t>
        <a:bodyPr/>
        <a:lstStyle/>
        <a:p>
          <a:endParaRPr lang="es-MX"/>
        </a:p>
      </dgm:t>
    </dgm:pt>
    <dgm:pt modelId="{A361F538-2007-45C0-8C9E-A8B61581A789}" type="sibTrans" cxnId="{3324419B-7F75-479B-9656-91B40F61D19D}">
      <dgm:prSet/>
      <dgm:spPr/>
      <dgm:t>
        <a:bodyPr/>
        <a:lstStyle/>
        <a:p>
          <a:endParaRPr lang="es-MX"/>
        </a:p>
      </dgm:t>
    </dgm:pt>
    <dgm:pt modelId="{853D4069-87C8-4EC9-A3D4-6CF1878140B5}" type="pres">
      <dgm:prSet presAssocID="{8F593558-DF3E-4300-BF79-7B1249F16043}" presName="arrowDiagram" presStyleCnt="0">
        <dgm:presLayoutVars>
          <dgm:chMax val="5"/>
          <dgm:dir/>
          <dgm:resizeHandles val="exact"/>
        </dgm:presLayoutVars>
      </dgm:prSet>
      <dgm:spPr/>
    </dgm:pt>
    <dgm:pt modelId="{378A1AC3-EC0C-420F-A4B4-E4B07ACF62D1}" type="pres">
      <dgm:prSet presAssocID="{8F593558-DF3E-4300-BF79-7B1249F16043}" presName="arrow" presStyleLbl="bgShp" presStyleIdx="0" presStyleCnt="1" custScaleX="90406" custScaleY="74284"/>
      <dgm:spPr/>
    </dgm:pt>
    <dgm:pt modelId="{5A9CE8E7-2A05-4DB1-B1A3-DF2E6D5271D5}" type="pres">
      <dgm:prSet presAssocID="{8F593558-DF3E-4300-BF79-7B1249F16043}" presName="arrowDiagram2" presStyleCnt="0"/>
      <dgm:spPr/>
    </dgm:pt>
    <dgm:pt modelId="{DE716D45-D642-4E6D-AF72-8A8DE1020F53}" type="pres">
      <dgm:prSet presAssocID="{E05BC32C-7230-4051-8AB4-502392180CD9}" presName="bullet2a" presStyleLbl="node1" presStyleIdx="0" presStyleCnt="2"/>
      <dgm:spPr/>
    </dgm:pt>
    <dgm:pt modelId="{7E28C883-302E-465E-B130-D3AD9F5D1819}" type="pres">
      <dgm:prSet presAssocID="{E05BC32C-7230-4051-8AB4-502392180CD9}" presName="textBox2a" presStyleLbl="revTx" presStyleIdx="0" presStyleCnt="2" custScaleX="7004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B00DBD5-2199-4EE0-B02D-3AAE540934E1}" type="pres">
      <dgm:prSet presAssocID="{A67E9A59-0C39-4CA9-9E2D-6C431D76B0B8}" presName="bullet2b" presStyleLbl="node1" presStyleIdx="1" presStyleCnt="2" custLinFactX="59462" custLinFactNeighborX="100000" custLinFactNeighborY="19682"/>
      <dgm:spPr/>
    </dgm:pt>
    <dgm:pt modelId="{62CEA970-2CD7-4012-8722-3DA4DC262F53}" type="pres">
      <dgm:prSet presAssocID="{A67E9A59-0C39-4CA9-9E2D-6C431D76B0B8}" presName="textBox2b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E66BEEE-A2B3-45D8-84D2-F5B5F6DA8104}" type="presOf" srcId="{E05BC32C-7230-4051-8AB4-502392180CD9}" destId="{7E28C883-302E-465E-B130-D3AD9F5D1819}" srcOrd="0" destOrd="0" presId="urn:microsoft.com/office/officeart/2005/8/layout/arrow2"/>
    <dgm:cxn modelId="{2DE9652D-2998-4CB6-879E-FED40C9FC6F2}" type="presOf" srcId="{A67E9A59-0C39-4CA9-9E2D-6C431D76B0B8}" destId="{62CEA970-2CD7-4012-8722-3DA4DC262F53}" srcOrd="0" destOrd="0" presId="urn:microsoft.com/office/officeart/2005/8/layout/arrow2"/>
    <dgm:cxn modelId="{82C937B1-4AFF-4EDC-98C7-1D999347A775}" srcId="{8F593558-DF3E-4300-BF79-7B1249F16043}" destId="{E05BC32C-7230-4051-8AB4-502392180CD9}" srcOrd="0" destOrd="0" parTransId="{F8A7F53E-ECF5-4FE4-9AE9-976753B5A1EA}" sibTransId="{64F4AAC3-F1BB-4382-B67E-BAE82B5A062B}"/>
    <dgm:cxn modelId="{3324419B-7F75-479B-9656-91B40F61D19D}" srcId="{8F593558-DF3E-4300-BF79-7B1249F16043}" destId="{A67E9A59-0C39-4CA9-9E2D-6C431D76B0B8}" srcOrd="1" destOrd="0" parTransId="{AD2A76DC-1772-4D1A-91F2-C552F8CAF6F8}" sibTransId="{A361F538-2007-45C0-8C9E-A8B61581A789}"/>
    <dgm:cxn modelId="{C489FBA4-4C9D-48EB-AB85-05F1C60AFE0A}" type="presOf" srcId="{8F593558-DF3E-4300-BF79-7B1249F16043}" destId="{853D4069-87C8-4EC9-A3D4-6CF1878140B5}" srcOrd="0" destOrd="0" presId="urn:microsoft.com/office/officeart/2005/8/layout/arrow2"/>
    <dgm:cxn modelId="{9C715E77-0AA5-4E92-96CF-84E6FBFB7ECB}" type="presParOf" srcId="{853D4069-87C8-4EC9-A3D4-6CF1878140B5}" destId="{378A1AC3-EC0C-420F-A4B4-E4B07ACF62D1}" srcOrd="0" destOrd="0" presId="urn:microsoft.com/office/officeart/2005/8/layout/arrow2"/>
    <dgm:cxn modelId="{EE11A2B1-8684-4045-A5D3-57598D5B1620}" type="presParOf" srcId="{853D4069-87C8-4EC9-A3D4-6CF1878140B5}" destId="{5A9CE8E7-2A05-4DB1-B1A3-DF2E6D5271D5}" srcOrd="1" destOrd="0" presId="urn:microsoft.com/office/officeart/2005/8/layout/arrow2"/>
    <dgm:cxn modelId="{BA1F8E01-856B-40C0-8BCE-1F87ADFFFECB}" type="presParOf" srcId="{5A9CE8E7-2A05-4DB1-B1A3-DF2E6D5271D5}" destId="{DE716D45-D642-4E6D-AF72-8A8DE1020F53}" srcOrd="0" destOrd="0" presId="urn:microsoft.com/office/officeart/2005/8/layout/arrow2"/>
    <dgm:cxn modelId="{67627780-8F00-47DF-80B7-DDF96BBBFF3D}" type="presParOf" srcId="{5A9CE8E7-2A05-4DB1-B1A3-DF2E6D5271D5}" destId="{7E28C883-302E-465E-B130-D3AD9F5D1819}" srcOrd="1" destOrd="0" presId="urn:microsoft.com/office/officeart/2005/8/layout/arrow2"/>
    <dgm:cxn modelId="{1874D82F-4ECF-4B89-B8E6-09CC2C60AF39}" type="presParOf" srcId="{5A9CE8E7-2A05-4DB1-B1A3-DF2E6D5271D5}" destId="{EB00DBD5-2199-4EE0-B02D-3AAE540934E1}" srcOrd="2" destOrd="0" presId="urn:microsoft.com/office/officeart/2005/8/layout/arrow2"/>
    <dgm:cxn modelId="{7572CE19-D1C6-41E1-A44E-CD631349F8E1}" type="presParOf" srcId="{5A9CE8E7-2A05-4DB1-B1A3-DF2E6D5271D5}" destId="{62CEA970-2CD7-4012-8722-3DA4DC262F53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593558-DF3E-4300-BF79-7B1249F16043}" type="doc">
      <dgm:prSet loTypeId="urn:microsoft.com/office/officeart/2005/8/layout/arrow2" loCatId="process" qsTypeId="urn:microsoft.com/office/officeart/2005/8/quickstyle/3d1" qsCatId="3D" csTypeId="urn:microsoft.com/office/officeart/2005/8/colors/accent4_4" csCatId="accent4" phldr="1"/>
      <dgm:spPr/>
    </dgm:pt>
    <dgm:pt modelId="{A67E9A59-0C39-4CA9-9E2D-6C431D76B0B8}">
      <dgm:prSet phldrT="[Texto]" custT="1"/>
      <dgm:spPr/>
      <dgm:t>
        <a:bodyPr/>
        <a:lstStyle/>
        <a:p>
          <a:pPr algn="ctr"/>
          <a:endParaRPr lang="es-MX" sz="2400" b="1" kern="1200" dirty="0" smtClean="0"/>
        </a:p>
        <a:p>
          <a:pPr algn="ctr"/>
          <a:r>
            <a:rPr lang="es-MX" sz="20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 pitchFamily="34" charset="0"/>
              <a:ea typeface="+mj-ea"/>
              <a:cs typeface="+mj-cs"/>
            </a:rPr>
            <a:t>2014 </a:t>
          </a:r>
        </a:p>
        <a:p>
          <a:pPr algn="ctr"/>
          <a:r>
            <a:rPr lang="es-MX" sz="20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 pitchFamily="34" charset="0"/>
              <a:ea typeface="+mj-ea"/>
              <a:cs typeface="+mj-cs"/>
            </a:rPr>
            <a:t>Posición</a:t>
          </a:r>
        </a:p>
        <a:p>
          <a:pPr algn="ctr"/>
          <a:r>
            <a:rPr lang="es-MX" sz="20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 pitchFamily="34" charset="0"/>
              <a:ea typeface="+mj-ea"/>
              <a:cs typeface="+mj-cs"/>
            </a:rPr>
            <a:t>14</a:t>
          </a:r>
          <a:endParaRPr lang="es-MX" sz="2000" kern="1200" dirty="0">
            <a:solidFill>
              <a:schemeClr val="tx1">
                <a:lumMod val="75000"/>
                <a:lumOff val="25000"/>
              </a:schemeClr>
            </a:solidFill>
            <a:latin typeface="Helvetica" pitchFamily="34" charset="0"/>
            <a:ea typeface="+mj-ea"/>
            <a:cs typeface="+mj-cs"/>
          </a:endParaRPr>
        </a:p>
      </dgm:t>
    </dgm:pt>
    <dgm:pt modelId="{AD2A76DC-1772-4D1A-91F2-C552F8CAF6F8}" type="parTrans" cxnId="{3324419B-7F75-479B-9656-91B40F61D19D}">
      <dgm:prSet/>
      <dgm:spPr/>
      <dgm:t>
        <a:bodyPr/>
        <a:lstStyle/>
        <a:p>
          <a:endParaRPr lang="es-MX"/>
        </a:p>
      </dgm:t>
    </dgm:pt>
    <dgm:pt modelId="{A361F538-2007-45C0-8C9E-A8B61581A789}" type="sibTrans" cxnId="{3324419B-7F75-479B-9656-91B40F61D19D}">
      <dgm:prSet/>
      <dgm:spPr/>
      <dgm:t>
        <a:bodyPr/>
        <a:lstStyle/>
        <a:p>
          <a:endParaRPr lang="es-MX"/>
        </a:p>
      </dgm:t>
    </dgm:pt>
    <dgm:pt modelId="{853D4069-87C8-4EC9-A3D4-6CF1878140B5}" type="pres">
      <dgm:prSet presAssocID="{8F593558-DF3E-4300-BF79-7B1249F16043}" presName="arrowDiagram" presStyleCnt="0">
        <dgm:presLayoutVars>
          <dgm:chMax val="5"/>
          <dgm:dir/>
          <dgm:resizeHandles val="exact"/>
        </dgm:presLayoutVars>
      </dgm:prSet>
      <dgm:spPr/>
    </dgm:pt>
    <dgm:pt modelId="{378A1AC3-EC0C-420F-A4B4-E4B07ACF62D1}" type="pres">
      <dgm:prSet presAssocID="{8F593558-DF3E-4300-BF79-7B1249F16043}" presName="arrow" presStyleLbl="bgShp" presStyleIdx="0" presStyleCnt="1"/>
      <dgm:spPr/>
    </dgm:pt>
    <dgm:pt modelId="{FE8B2116-4388-4EB6-B956-DAE39F9932CD}" type="pres">
      <dgm:prSet presAssocID="{8F593558-DF3E-4300-BF79-7B1249F16043}" presName="arrowDiagram1" presStyleCnt="0">
        <dgm:presLayoutVars>
          <dgm:bulletEnabled val="1"/>
        </dgm:presLayoutVars>
      </dgm:prSet>
      <dgm:spPr/>
    </dgm:pt>
    <dgm:pt modelId="{08187EB8-ECCA-4E26-AC18-4E3570479196}" type="pres">
      <dgm:prSet presAssocID="{A67E9A59-0C39-4CA9-9E2D-6C431D76B0B8}" presName="bullet1" presStyleLbl="node1" presStyleIdx="0" presStyleCnt="1"/>
      <dgm:spPr/>
    </dgm:pt>
    <dgm:pt modelId="{EF0C9BD9-81EF-4D04-B32B-A12B975712D0}" type="pres">
      <dgm:prSet presAssocID="{A67E9A59-0C39-4CA9-9E2D-6C431D76B0B8}" presName="textBox1" presStyleLbl="revTx" presStyleIdx="0" presStyleCnt="1" custScaleY="6515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07CADCE-D773-4A04-927A-EE49BA6CBBE1}" type="presOf" srcId="{8F593558-DF3E-4300-BF79-7B1249F16043}" destId="{853D4069-87C8-4EC9-A3D4-6CF1878140B5}" srcOrd="0" destOrd="0" presId="urn:microsoft.com/office/officeart/2005/8/layout/arrow2"/>
    <dgm:cxn modelId="{3324419B-7F75-479B-9656-91B40F61D19D}" srcId="{8F593558-DF3E-4300-BF79-7B1249F16043}" destId="{A67E9A59-0C39-4CA9-9E2D-6C431D76B0B8}" srcOrd="0" destOrd="0" parTransId="{AD2A76DC-1772-4D1A-91F2-C552F8CAF6F8}" sibTransId="{A361F538-2007-45C0-8C9E-A8B61581A789}"/>
    <dgm:cxn modelId="{7D9C73B4-A009-4DAF-8E75-D496A0646A16}" type="presOf" srcId="{A67E9A59-0C39-4CA9-9E2D-6C431D76B0B8}" destId="{EF0C9BD9-81EF-4D04-B32B-A12B975712D0}" srcOrd="0" destOrd="0" presId="urn:microsoft.com/office/officeart/2005/8/layout/arrow2"/>
    <dgm:cxn modelId="{4BCB4811-1BEA-4DA3-AE3C-32854727EBF2}" type="presParOf" srcId="{853D4069-87C8-4EC9-A3D4-6CF1878140B5}" destId="{378A1AC3-EC0C-420F-A4B4-E4B07ACF62D1}" srcOrd="0" destOrd="0" presId="urn:microsoft.com/office/officeart/2005/8/layout/arrow2"/>
    <dgm:cxn modelId="{D196FD99-567C-44CD-83BF-7EA3DD25DBF9}" type="presParOf" srcId="{853D4069-87C8-4EC9-A3D4-6CF1878140B5}" destId="{FE8B2116-4388-4EB6-B956-DAE39F9932CD}" srcOrd="1" destOrd="0" presId="urn:microsoft.com/office/officeart/2005/8/layout/arrow2"/>
    <dgm:cxn modelId="{DEE92E5B-16FD-4517-B1E3-40F78A9B1F08}" type="presParOf" srcId="{FE8B2116-4388-4EB6-B956-DAE39F9932CD}" destId="{08187EB8-ECCA-4E26-AC18-4E3570479196}" srcOrd="0" destOrd="0" presId="urn:microsoft.com/office/officeart/2005/8/layout/arrow2"/>
    <dgm:cxn modelId="{3E3A26F2-0869-49D6-BF26-B89D83077B33}" type="presParOf" srcId="{FE8B2116-4388-4EB6-B956-DAE39F9932CD}" destId="{EF0C9BD9-81EF-4D04-B32B-A12B975712D0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593558-DF3E-4300-BF79-7B1249F16043}" type="doc">
      <dgm:prSet loTypeId="urn:microsoft.com/office/officeart/2005/8/layout/arrow2" loCatId="process" qsTypeId="urn:microsoft.com/office/officeart/2005/8/quickstyle/3d1" qsCatId="3D" csTypeId="urn:microsoft.com/office/officeart/2005/8/colors/accent4_4" csCatId="accent4" phldr="1"/>
      <dgm:spPr/>
    </dgm:pt>
    <dgm:pt modelId="{E05BC32C-7230-4051-8AB4-502392180CD9}">
      <dgm:prSet phldrT="[Texto]" custT="1"/>
      <dgm:spPr/>
      <dgm:t>
        <a:bodyPr/>
        <a:lstStyle/>
        <a:p>
          <a:pPr algn="ctr"/>
          <a:r>
            <a:rPr lang="es-MX" sz="2000" kern="1200" dirty="0" smtClean="0">
              <a:latin typeface="Helvetica" pitchFamily="34" charset="0"/>
              <a:ea typeface="+mj-ea"/>
              <a:cs typeface="+mj-cs"/>
            </a:rPr>
            <a:t>2010              Posición</a:t>
          </a:r>
        </a:p>
        <a:p>
          <a:pPr algn="ctr"/>
          <a:r>
            <a:rPr lang="es-MX" sz="2000" kern="1200" dirty="0" smtClean="0">
              <a:latin typeface="Helvetica" pitchFamily="34" charset="0"/>
              <a:ea typeface="+mj-ea"/>
              <a:cs typeface="+mj-cs"/>
            </a:rPr>
            <a:t>33</a:t>
          </a:r>
          <a:endParaRPr lang="es-MX" sz="2000" kern="1200" dirty="0">
            <a:latin typeface="Helvetica" pitchFamily="34" charset="0"/>
            <a:ea typeface="+mj-ea"/>
            <a:cs typeface="+mj-cs"/>
          </a:endParaRPr>
        </a:p>
      </dgm:t>
    </dgm:pt>
    <dgm:pt modelId="{F8A7F53E-ECF5-4FE4-9AE9-976753B5A1EA}" type="parTrans" cxnId="{82C937B1-4AFF-4EDC-98C7-1D999347A775}">
      <dgm:prSet/>
      <dgm:spPr/>
      <dgm:t>
        <a:bodyPr/>
        <a:lstStyle/>
        <a:p>
          <a:endParaRPr lang="es-MX"/>
        </a:p>
      </dgm:t>
    </dgm:pt>
    <dgm:pt modelId="{64F4AAC3-F1BB-4382-B67E-BAE82B5A062B}" type="sibTrans" cxnId="{82C937B1-4AFF-4EDC-98C7-1D999347A775}">
      <dgm:prSet/>
      <dgm:spPr/>
      <dgm:t>
        <a:bodyPr/>
        <a:lstStyle/>
        <a:p>
          <a:endParaRPr lang="es-MX"/>
        </a:p>
      </dgm:t>
    </dgm:pt>
    <dgm:pt modelId="{A67E9A59-0C39-4CA9-9E2D-6C431D76B0B8}">
      <dgm:prSet phldrT="[Texto]" custT="1"/>
      <dgm:spPr/>
      <dgm:t>
        <a:bodyPr/>
        <a:lstStyle/>
        <a:p>
          <a:pPr algn="ctr"/>
          <a:endParaRPr lang="es-MX" sz="2400" b="1" kern="1200" dirty="0" smtClean="0"/>
        </a:p>
        <a:p>
          <a:pPr algn="ctr"/>
          <a:r>
            <a:rPr lang="es-MX" sz="2000" kern="1200" dirty="0" smtClean="0">
              <a:latin typeface="Helvetica" pitchFamily="34" charset="0"/>
              <a:ea typeface="+mj-ea"/>
              <a:cs typeface="+mj-cs"/>
            </a:rPr>
            <a:t>2014 </a:t>
          </a:r>
        </a:p>
        <a:p>
          <a:pPr algn="ctr"/>
          <a:r>
            <a:rPr lang="es-MX" sz="2000" kern="1200" dirty="0" smtClean="0">
              <a:latin typeface="Helvetica" pitchFamily="34" charset="0"/>
              <a:ea typeface="+mj-ea"/>
              <a:cs typeface="+mj-cs"/>
            </a:rPr>
            <a:t>Posición</a:t>
          </a:r>
        </a:p>
        <a:p>
          <a:pPr algn="ctr"/>
          <a:r>
            <a:rPr lang="es-MX" sz="2000" kern="1200" dirty="0" smtClean="0">
              <a:latin typeface="Helvetica" pitchFamily="34" charset="0"/>
              <a:ea typeface="+mj-ea"/>
              <a:cs typeface="+mj-cs"/>
            </a:rPr>
            <a:t>27</a:t>
          </a:r>
          <a:endParaRPr lang="es-MX" sz="2000" kern="1200" dirty="0">
            <a:latin typeface="Helvetica" pitchFamily="34" charset="0"/>
            <a:ea typeface="+mj-ea"/>
            <a:cs typeface="+mj-cs"/>
          </a:endParaRPr>
        </a:p>
      </dgm:t>
    </dgm:pt>
    <dgm:pt modelId="{AD2A76DC-1772-4D1A-91F2-C552F8CAF6F8}" type="parTrans" cxnId="{3324419B-7F75-479B-9656-91B40F61D19D}">
      <dgm:prSet/>
      <dgm:spPr/>
      <dgm:t>
        <a:bodyPr/>
        <a:lstStyle/>
        <a:p>
          <a:endParaRPr lang="es-MX"/>
        </a:p>
      </dgm:t>
    </dgm:pt>
    <dgm:pt modelId="{A361F538-2007-45C0-8C9E-A8B61581A789}" type="sibTrans" cxnId="{3324419B-7F75-479B-9656-91B40F61D19D}">
      <dgm:prSet/>
      <dgm:spPr/>
      <dgm:t>
        <a:bodyPr/>
        <a:lstStyle/>
        <a:p>
          <a:endParaRPr lang="es-MX"/>
        </a:p>
      </dgm:t>
    </dgm:pt>
    <dgm:pt modelId="{853D4069-87C8-4EC9-A3D4-6CF1878140B5}" type="pres">
      <dgm:prSet presAssocID="{8F593558-DF3E-4300-BF79-7B1249F16043}" presName="arrowDiagram" presStyleCnt="0">
        <dgm:presLayoutVars>
          <dgm:chMax val="5"/>
          <dgm:dir/>
          <dgm:resizeHandles val="exact"/>
        </dgm:presLayoutVars>
      </dgm:prSet>
      <dgm:spPr/>
    </dgm:pt>
    <dgm:pt modelId="{378A1AC3-EC0C-420F-A4B4-E4B07ACF62D1}" type="pres">
      <dgm:prSet presAssocID="{8F593558-DF3E-4300-BF79-7B1249F16043}" presName="arrow" presStyleLbl="bgShp" presStyleIdx="0" presStyleCnt="1"/>
      <dgm:spPr/>
    </dgm:pt>
    <dgm:pt modelId="{5A9CE8E7-2A05-4DB1-B1A3-DF2E6D5271D5}" type="pres">
      <dgm:prSet presAssocID="{8F593558-DF3E-4300-BF79-7B1249F16043}" presName="arrowDiagram2" presStyleCnt="0"/>
      <dgm:spPr/>
    </dgm:pt>
    <dgm:pt modelId="{DE716D45-D642-4E6D-AF72-8A8DE1020F53}" type="pres">
      <dgm:prSet presAssocID="{E05BC32C-7230-4051-8AB4-502392180CD9}" presName="bullet2a" presStyleLbl="node1" presStyleIdx="0" presStyleCnt="2"/>
      <dgm:spPr/>
    </dgm:pt>
    <dgm:pt modelId="{7E28C883-302E-465E-B130-D3AD9F5D1819}" type="pres">
      <dgm:prSet presAssocID="{E05BC32C-7230-4051-8AB4-502392180CD9}" presName="textBox2a" presStyleLbl="revTx" presStyleIdx="0" presStyleCnt="2" custScaleX="7004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B00DBD5-2199-4EE0-B02D-3AAE540934E1}" type="pres">
      <dgm:prSet presAssocID="{A67E9A59-0C39-4CA9-9E2D-6C431D76B0B8}" presName="bullet2b" presStyleLbl="node1" presStyleIdx="1" presStyleCnt="2"/>
      <dgm:spPr/>
    </dgm:pt>
    <dgm:pt modelId="{62CEA970-2CD7-4012-8722-3DA4DC262F53}" type="pres">
      <dgm:prSet presAssocID="{A67E9A59-0C39-4CA9-9E2D-6C431D76B0B8}" presName="textBox2b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4627EDD-6FB6-49BE-9731-7B7E639068E4}" type="presOf" srcId="{8F593558-DF3E-4300-BF79-7B1249F16043}" destId="{853D4069-87C8-4EC9-A3D4-6CF1878140B5}" srcOrd="0" destOrd="0" presId="urn:microsoft.com/office/officeart/2005/8/layout/arrow2"/>
    <dgm:cxn modelId="{1A695BC6-4337-40CD-BF65-CDD65527FD90}" type="presOf" srcId="{A67E9A59-0C39-4CA9-9E2D-6C431D76B0B8}" destId="{62CEA970-2CD7-4012-8722-3DA4DC262F53}" srcOrd="0" destOrd="0" presId="urn:microsoft.com/office/officeart/2005/8/layout/arrow2"/>
    <dgm:cxn modelId="{82C937B1-4AFF-4EDC-98C7-1D999347A775}" srcId="{8F593558-DF3E-4300-BF79-7B1249F16043}" destId="{E05BC32C-7230-4051-8AB4-502392180CD9}" srcOrd="0" destOrd="0" parTransId="{F8A7F53E-ECF5-4FE4-9AE9-976753B5A1EA}" sibTransId="{64F4AAC3-F1BB-4382-B67E-BAE82B5A062B}"/>
    <dgm:cxn modelId="{3324419B-7F75-479B-9656-91B40F61D19D}" srcId="{8F593558-DF3E-4300-BF79-7B1249F16043}" destId="{A67E9A59-0C39-4CA9-9E2D-6C431D76B0B8}" srcOrd="1" destOrd="0" parTransId="{AD2A76DC-1772-4D1A-91F2-C552F8CAF6F8}" sibTransId="{A361F538-2007-45C0-8C9E-A8B61581A789}"/>
    <dgm:cxn modelId="{DA7B1894-00D3-45F8-99D8-84742D8ADC1E}" type="presOf" srcId="{E05BC32C-7230-4051-8AB4-502392180CD9}" destId="{7E28C883-302E-465E-B130-D3AD9F5D1819}" srcOrd="0" destOrd="0" presId="urn:microsoft.com/office/officeart/2005/8/layout/arrow2"/>
    <dgm:cxn modelId="{F7BA5AA7-1D82-4B07-A631-3E5CA7A1133A}" type="presParOf" srcId="{853D4069-87C8-4EC9-A3D4-6CF1878140B5}" destId="{378A1AC3-EC0C-420F-A4B4-E4B07ACF62D1}" srcOrd="0" destOrd="0" presId="urn:microsoft.com/office/officeart/2005/8/layout/arrow2"/>
    <dgm:cxn modelId="{9618C96A-AE5B-4766-89B7-66337A7F5F07}" type="presParOf" srcId="{853D4069-87C8-4EC9-A3D4-6CF1878140B5}" destId="{5A9CE8E7-2A05-4DB1-B1A3-DF2E6D5271D5}" srcOrd="1" destOrd="0" presId="urn:microsoft.com/office/officeart/2005/8/layout/arrow2"/>
    <dgm:cxn modelId="{348FE2D4-3636-456B-A960-282C24A141A3}" type="presParOf" srcId="{5A9CE8E7-2A05-4DB1-B1A3-DF2E6D5271D5}" destId="{DE716D45-D642-4E6D-AF72-8A8DE1020F53}" srcOrd="0" destOrd="0" presId="urn:microsoft.com/office/officeart/2005/8/layout/arrow2"/>
    <dgm:cxn modelId="{F1693B1B-DFC1-4858-92A7-5C014FB308BE}" type="presParOf" srcId="{5A9CE8E7-2A05-4DB1-B1A3-DF2E6D5271D5}" destId="{7E28C883-302E-465E-B130-D3AD9F5D1819}" srcOrd="1" destOrd="0" presId="urn:microsoft.com/office/officeart/2005/8/layout/arrow2"/>
    <dgm:cxn modelId="{3AC5A296-A442-4DD6-BE84-991AA8DCB877}" type="presParOf" srcId="{5A9CE8E7-2A05-4DB1-B1A3-DF2E6D5271D5}" destId="{EB00DBD5-2199-4EE0-B02D-3AAE540934E1}" srcOrd="2" destOrd="0" presId="urn:microsoft.com/office/officeart/2005/8/layout/arrow2"/>
    <dgm:cxn modelId="{B14C20F5-312C-499F-B06B-F6233B526F84}" type="presParOf" srcId="{5A9CE8E7-2A05-4DB1-B1A3-DF2E6D5271D5}" destId="{62CEA970-2CD7-4012-8722-3DA4DC262F53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593558-DF3E-4300-BF79-7B1249F16043}" type="doc">
      <dgm:prSet loTypeId="urn:microsoft.com/office/officeart/2005/8/layout/arrow2" loCatId="process" qsTypeId="urn:microsoft.com/office/officeart/2005/8/quickstyle/3d1" qsCatId="3D" csTypeId="urn:microsoft.com/office/officeart/2005/8/colors/accent4_4" csCatId="accent4" phldr="1"/>
      <dgm:spPr/>
    </dgm:pt>
    <dgm:pt modelId="{E05BC32C-7230-4051-8AB4-502392180CD9}">
      <dgm:prSet phldrT="[Texto]" custT="1"/>
      <dgm:spPr/>
      <dgm:t>
        <a:bodyPr/>
        <a:lstStyle/>
        <a:p>
          <a:pPr algn="ctr"/>
          <a:r>
            <a:rPr lang="es-MX" sz="2000" kern="1200" dirty="0" smtClean="0">
              <a:latin typeface="Helvetica" pitchFamily="34" charset="0"/>
              <a:ea typeface="+mj-ea"/>
              <a:cs typeface="+mj-cs"/>
            </a:rPr>
            <a:t>2010              Posición</a:t>
          </a:r>
        </a:p>
        <a:p>
          <a:pPr algn="ctr"/>
          <a:r>
            <a:rPr lang="es-MX" sz="2000" kern="1200" dirty="0" smtClean="0">
              <a:latin typeface="Helvetica" pitchFamily="34" charset="0"/>
              <a:ea typeface="+mj-ea"/>
              <a:cs typeface="+mj-cs"/>
            </a:rPr>
            <a:t>33</a:t>
          </a:r>
          <a:endParaRPr lang="es-MX" sz="2000" kern="1200" dirty="0">
            <a:latin typeface="Helvetica" pitchFamily="34" charset="0"/>
            <a:ea typeface="+mj-ea"/>
            <a:cs typeface="+mj-cs"/>
          </a:endParaRPr>
        </a:p>
      </dgm:t>
    </dgm:pt>
    <dgm:pt modelId="{F8A7F53E-ECF5-4FE4-9AE9-976753B5A1EA}" type="parTrans" cxnId="{82C937B1-4AFF-4EDC-98C7-1D999347A775}">
      <dgm:prSet/>
      <dgm:spPr/>
      <dgm:t>
        <a:bodyPr/>
        <a:lstStyle/>
        <a:p>
          <a:endParaRPr lang="es-MX"/>
        </a:p>
      </dgm:t>
    </dgm:pt>
    <dgm:pt modelId="{64F4AAC3-F1BB-4382-B67E-BAE82B5A062B}" type="sibTrans" cxnId="{82C937B1-4AFF-4EDC-98C7-1D999347A775}">
      <dgm:prSet/>
      <dgm:spPr/>
      <dgm:t>
        <a:bodyPr/>
        <a:lstStyle/>
        <a:p>
          <a:endParaRPr lang="es-MX"/>
        </a:p>
      </dgm:t>
    </dgm:pt>
    <dgm:pt modelId="{A67E9A59-0C39-4CA9-9E2D-6C431D76B0B8}">
      <dgm:prSet phldrT="[Texto]" custT="1"/>
      <dgm:spPr/>
      <dgm:t>
        <a:bodyPr/>
        <a:lstStyle/>
        <a:p>
          <a:pPr algn="ctr"/>
          <a:endParaRPr lang="es-MX" sz="2400" b="1" kern="1200" dirty="0" smtClean="0"/>
        </a:p>
        <a:p>
          <a:pPr algn="ctr"/>
          <a:r>
            <a:rPr lang="es-MX" sz="2000" kern="1200" dirty="0" smtClean="0">
              <a:latin typeface="Helvetica" pitchFamily="34" charset="0"/>
              <a:ea typeface="+mj-ea"/>
              <a:cs typeface="+mj-cs"/>
            </a:rPr>
            <a:t>2014 </a:t>
          </a:r>
        </a:p>
        <a:p>
          <a:pPr algn="ctr"/>
          <a:r>
            <a:rPr lang="es-MX" sz="2000" kern="1200" dirty="0" smtClean="0">
              <a:latin typeface="Helvetica" pitchFamily="34" charset="0"/>
              <a:ea typeface="+mj-ea"/>
              <a:cs typeface="+mj-cs"/>
            </a:rPr>
            <a:t>Posición</a:t>
          </a:r>
        </a:p>
        <a:p>
          <a:pPr algn="ctr"/>
          <a:r>
            <a:rPr lang="es-MX" sz="2000" kern="1200" dirty="0" smtClean="0">
              <a:latin typeface="Helvetica" pitchFamily="34" charset="0"/>
              <a:ea typeface="+mj-ea"/>
              <a:cs typeface="+mj-cs"/>
            </a:rPr>
            <a:t>29</a:t>
          </a:r>
          <a:endParaRPr lang="es-MX" sz="2000" kern="1200" dirty="0">
            <a:latin typeface="Helvetica" pitchFamily="34" charset="0"/>
            <a:ea typeface="+mj-ea"/>
            <a:cs typeface="+mj-cs"/>
          </a:endParaRPr>
        </a:p>
      </dgm:t>
    </dgm:pt>
    <dgm:pt modelId="{AD2A76DC-1772-4D1A-91F2-C552F8CAF6F8}" type="parTrans" cxnId="{3324419B-7F75-479B-9656-91B40F61D19D}">
      <dgm:prSet/>
      <dgm:spPr/>
      <dgm:t>
        <a:bodyPr/>
        <a:lstStyle/>
        <a:p>
          <a:endParaRPr lang="es-MX"/>
        </a:p>
      </dgm:t>
    </dgm:pt>
    <dgm:pt modelId="{A361F538-2007-45C0-8C9E-A8B61581A789}" type="sibTrans" cxnId="{3324419B-7F75-479B-9656-91B40F61D19D}">
      <dgm:prSet/>
      <dgm:spPr/>
      <dgm:t>
        <a:bodyPr/>
        <a:lstStyle/>
        <a:p>
          <a:endParaRPr lang="es-MX"/>
        </a:p>
      </dgm:t>
    </dgm:pt>
    <dgm:pt modelId="{853D4069-87C8-4EC9-A3D4-6CF1878140B5}" type="pres">
      <dgm:prSet presAssocID="{8F593558-DF3E-4300-BF79-7B1249F16043}" presName="arrowDiagram" presStyleCnt="0">
        <dgm:presLayoutVars>
          <dgm:chMax val="5"/>
          <dgm:dir/>
          <dgm:resizeHandles val="exact"/>
        </dgm:presLayoutVars>
      </dgm:prSet>
      <dgm:spPr/>
    </dgm:pt>
    <dgm:pt modelId="{378A1AC3-EC0C-420F-A4B4-E4B07ACF62D1}" type="pres">
      <dgm:prSet presAssocID="{8F593558-DF3E-4300-BF79-7B1249F16043}" presName="arrow" presStyleLbl="bgShp" presStyleIdx="0" presStyleCnt="1"/>
      <dgm:spPr/>
    </dgm:pt>
    <dgm:pt modelId="{5A9CE8E7-2A05-4DB1-B1A3-DF2E6D5271D5}" type="pres">
      <dgm:prSet presAssocID="{8F593558-DF3E-4300-BF79-7B1249F16043}" presName="arrowDiagram2" presStyleCnt="0"/>
      <dgm:spPr/>
    </dgm:pt>
    <dgm:pt modelId="{DE716D45-D642-4E6D-AF72-8A8DE1020F53}" type="pres">
      <dgm:prSet presAssocID="{E05BC32C-7230-4051-8AB4-502392180CD9}" presName="bullet2a" presStyleLbl="node1" presStyleIdx="0" presStyleCnt="2"/>
      <dgm:spPr/>
    </dgm:pt>
    <dgm:pt modelId="{7E28C883-302E-465E-B130-D3AD9F5D1819}" type="pres">
      <dgm:prSet presAssocID="{E05BC32C-7230-4051-8AB4-502392180CD9}" presName="textBox2a" presStyleLbl="revTx" presStyleIdx="0" presStyleCnt="2" custScaleX="7004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B00DBD5-2199-4EE0-B02D-3AAE540934E1}" type="pres">
      <dgm:prSet presAssocID="{A67E9A59-0C39-4CA9-9E2D-6C431D76B0B8}" presName="bullet2b" presStyleLbl="node1" presStyleIdx="1" presStyleCnt="2"/>
      <dgm:spPr/>
    </dgm:pt>
    <dgm:pt modelId="{62CEA970-2CD7-4012-8722-3DA4DC262F53}" type="pres">
      <dgm:prSet presAssocID="{A67E9A59-0C39-4CA9-9E2D-6C431D76B0B8}" presName="textBox2b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2C937B1-4AFF-4EDC-98C7-1D999347A775}" srcId="{8F593558-DF3E-4300-BF79-7B1249F16043}" destId="{E05BC32C-7230-4051-8AB4-502392180CD9}" srcOrd="0" destOrd="0" parTransId="{F8A7F53E-ECF5-4FE4-9AE9-976753B5A1EA}" sibTransId="{64F4AAC3-F1BB-4382-B67E-BAE82B5A062B}"/>
    <dgm:cxn modelId="{3324419B-7F75-479B-9656-91B40F61D19D}" srcId="{8F593558-DF3E-4300-BF79-7B1249F16043}" destId="{A67E9A59-0C39-4CA9-9E2D-6C431D76B0B8}" srcOrd="1" destOrd="0" parTransId="{AD2A76DC-1772-4D1A-91F2-C552F8CAF6F8}" sibTransId="{A361F538-2007-45C0-8C9E-A8B61581A789}"/>
    <dgm:cxn modelId="{D2A48FE5-A3B3-45AC-97A9-4CE2BC821B65}" type="presOf" srcId="{8F593558-DF3E-4300-BF79-7B1249F16043}" destId="{853D4069-87C8-4EC9-A3D4-6CF1878140B5}" srcOrd="0" destOrd="0" presId="urn:microsoft.com/office/officeart/2005/8/layout/arrow2"/>
    <dgm:cxn modelId="{9B99BBE9-1FED-4090-A7B8-3857955C4906}" type="presOf" srcId="{E05BC32C-7230-4051-8AB4-502392180CD9}" destId="{7E28C883-302E-465E-B130-D3AD9F5D1819}" srcOrd="0" destOrd="0" presId="urn:microsoft.com/office/officeart/2005/8/layout/arrow2"/>
    <dgm:cxn modelId="{AA5C00E4-5A26-4761-A955-A818C40AD07E}" type="presOf" srcId="{A67E9A59-0C39-4CA9-9E2D-6C431D76B0B8}" destId="{62CEA970-2CD7-4012-8722-3DA4DC262F53}" srcOrd="0" destOrd="0" presId="urn:microsoft.com/office/officeart/2005/8/layout/arrow2"/>
    <dgm:cxn modelId="{08C6ABEC-494D-4BB9-95A2-B27A62404612}" type="presParOf" srcId="{853D4069-87C8-4EC9-A3D4-6CF1878140B5}" destId="{378A1AC3-EC0C-420F-A4B4-E4B07ACF62D1}" srcOrd="0" destOrd="0" presId="urn:microsoft.com/office/officeart/2005/8/layout/arrow2"/>
    <dgm:cxn modelId="{497874DB-53EE-454A-AD93-D49383158FE2}" type="presParOf" srcId="{853D4069-87C8-4EC9-A3D4-6CF1878140B5}" destId="{5A9CE8E7-2A05-4DB1-B1A3-DF2E6D5271D5}" srcOrd="1" destOrd="0" presId="urn:microsoft.com/office/officeart/2005/8/layout/arrow2"/>
    <dgm:cxn modelId="{58BACE8D-3DAB-4B99-8D2C-B647269FE14C}" type="presParOf" srcId="{5A9CE8E7-2A05-4DB1-B1A3-DF2E6D5271D5}" destId="{DE716D45-D642-4E6D-AF72-8A8DE1020F53}" srcOrd="0" destOrd="0" presId="urn:microsoft.com/office/officeart/2005/8/layout/arrow2"/>
    <dgm:cxn modelId="{2A0E1E0A-F763-4900-BC26-75D6E0EC25F0}" type="presParOf" srcId="{5A9CE8E7-2A05-4DB1-B1A3-DF2E6D5271D5}" destId="{7E28C883-302E-465E-B130-D3AD9F5D1819}" srcOrd="1" destOrd="0" presId="urn:microsoft.com/office/officeart/2005/8/layout/arrow2"/>
    <dgm:cxn modelId="{A5DB7097-A165-4A18-B9D5-B48B1493DCE4}" type="presParOf" srcId="{5A9CE8E7-2A05-4DB1-B1A3-DF2E6D5271D5}" destId="{EB00DBD5-2199-4EE0-B02D-3AAE540934E1}" srcOrd="2" destOrd="0" presId="urn:microsoft.com/office/officeart/2005/8/layout/arrow2"/>
    <dgm:cxn modelId="{3DC19194-EE31-421E-924D-DE4A4F2774B0}" type="presParOf" srcId="{5A9CE8E7-2A05-4DB1-B1A3-DF2E6D5271D5}" destId="{62CEA970-2CD7-4012-8722-3DA4DC262F53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F593558-DF3E-4300-BF79-7B1249F16043}" type="doc">
      <dgm:prSet loTypeId="urn:microsoft.com/office/officeart/2005/8/layout/arrow2" loCatId="process" qsTypeId="urn:microsoft.com/office/officeart/2005/8/quickstyle/3d1" qsCatId="3D" csTypeId="urn:microsoft.com/office/officeart/2005/8/colors/accent4_4" csCatId="accent4" phldr="1"/>
      <dgm:spPr/>
    </dgm:pt>
    <dgm:pt modelId="{E05BC32C-7230-4051-8AB4-502392180CD9}">
      <dgm:prSet phldrT="[Texto]" custT="1"/>
      <dgm:spPr/>
      <dgm:t>
        <a:bodyPr/>
        <a:lstStyle/>
        <a:p>
          <a:pPr algn="ctr"/>
          <a:r>
            <a:rPr lang="es-MX" sz="2000" kern="1200" dirty="0" smtClean="0">
              <a:latin typeface="Helvetica" pitchFamily="34" charset="0"/>
              <a:ea typeface="+mj-ea"/>
              <a:cs typeface="+mj-cs"/>
            </a:rPr>
            <a:t>2010              Posición</a:t>
          </a:r>
        </a:p>
        <a:p>
          <a:pPr algn="ctr"/>
          <a:r>
            <a:rPr lang="es-MX" sz="2000" kern="1200" dirty="0" smtClean="0">
              <a:latin typeface="Helvetica" pitchFamily="34" charset="0"/>
              <a:ea typeface="+mj-ea"/>
              <a:cs typeface="+mj-cs"/>
            </a:rPr>
            <a:t>33</a:t>
          </a:r>
          <a:endParaRPr lang="es-MX" sz="2000" kern="1200" dirty="0">
            <a:latin typeface="Helvetica" pitchFamily="34" charset="0"/>
            <a:ea typeface="+mj-ea"/>
            <a:cs typeface="+mj-cs"/>
          </a:endParaRPr>
        </a:p>
      </dgm:t>
    </dgm:pt>
    <dgm:pt modelId="{F8A7F53E-ECF5-4FE4-9AE9-976753B5A1EA}" type="parTrans" cxnId="{82C937B1-4AFF-4EDC-98C7-1D999347A775}">
      <dgm:prSet/>
      <dgm:spPr/>
      <dgm:t>
        <a:bodyPr/>
        <a:lstStyle/>
        <a:p>
          <a:endParaRPr lang="es-MX"/>
        </a:p>
      </dgm:t>
    </dgm:pt>
    <dgm:pt modelId="{64F4AAC3-F1BB-4382-B67E-BAE82B5A062B}" type="sibTrans" cxnId="{82C937B1-4AFF-4EDC-98C7-1D999347A775}">
      <dgm:prSet/>
      <dgm:spPr/>
      <dgm:t>
        <a:bodyPr/>
        <a:lstStyle/>
        <a:p>
          <a:endParaRPr lang="es-MX"/>
        </a:p>
      </dgm:t>
    </dgm:pt>
    <dgm:pt modelId="{A67E9A59-0C39-4CA9-9E2D-6C431D76B0B8}">
      <dgm:prSet phldrT="[Texto]" custT="1"/>
      <dgm:spPr/>
      <dgm:t>
        <a:bodyPr/>
        <a:lstStyle/>
        <a:p>
          <a:pPr algn="ctr"/>
          <a:endParaRPr lang="es-MX" sz="2400" b="1" kern="1200" dirty="0" smtClean="0"/>
        </a:p>
        <a:p>
          <a:pPr algn="ctr"/>
          <a:r>
            <a:rPr lang="es-MX" sz="2000" kern="1200" dirty="0" smtClean="0">
              <a:latin typeface="Helvetica" pitchFamily="34" charset="0"/>
              <a:ea typeface="+mj-ea"/>
              <a:cs typeface="+mj-cs"/>
            </a:rPr>
            <a:t>2014 </a:t>
          </a:r>
        </a:p>
        <a:p>
          <a:pPr algn="ctr"/>
          <a:r>
            <a:rPr lang="es-MX" sz="2000" kern="1200" dirty="0" smtClean="0">
              <a:latin typeface="Helvetica" pitchFamily="34" charset="0"/>
              <a:ea typeface="+mj-ea"/>
              <a:cs typeface="+mj-cs"/>
            </a:rPr>
            <a:t>Posición</a:t>
          </a:r>
        </a:p>
        <a:p>
          <a:pPr algn="ctr"/>
          <a:r>
            <a:rPr lang="es-MX" sz="2000" kern="1200" dirty="0" smtClean="0">
              <a:latin typeface="Helvetica" pitchFamily="34" charset="0"/>
              <a:ea typeface="+mj-ea"/>
              <a:cs typeface="+mj-cs"/>
            </a:rPr>
            <a:t>25</a:t>
          </a:r>
          <a:endParaRPr lang="es-MX" sz="2000" kern="1200" dirty="0">
            <a:latin typeface="Helvetica" pitchFamily="34" charset="0"/>
            <a:ea typeface="+mj-ea"/>
            <a:cs typeface="+mj-cs"/>
          </a:endParaRPr>
        </a:p>
      </dgm:t>
    </dgm:pt>
    <dgm:pt modelId="{AD2A76DC-1772-4D1A-91F2-C552F8CAF6F8}" type="parTrans" cxnId="{3324419B-7F75-479B-9656-91B40F61D19D}">
      <dgm:prSet/>
      <dgm:spPr/>
      <dgm:t>
        <a:bodyPr/>
        <a:lstStyle/>
        <a:p>
          <a:endParaRPr lang="es-MX"/>
        </a:p>
      </dgm:t>
    </dgm:pt>
    <dgm:pt modelId="{A361F538-2007-45C0-8C9E-A8B61581A789}" type="sibTrans" cxnId="{3324419B-7F75-479B-9656-91B40F61D19D}">
      <dgm:prSet/>
      <dgm:spPr/>
      <dgm:t>
        <a:bodyPr/>
        <a:lstStyle/>
        <a:p>
          <a:endParaRPr lang="es-MX"/>
        </a:p>
      </dgm:t>
    </dgm:pt>
    <dgm:pt modelId="{853D4069-87C8-4EC9-A3D4-6CF1878140B5}" type="pres">
      <dgm:prSet presAssocID="{8F593558-DF3E-4300-BF79-7B1249F16043}" presName="arrowDiagram" presStyleCnt="0">
        <dgm:presLayoutVars>
          <dgm:chMax val="5"/>
          <dgm:dir/>
          <dgm:resizeHandles val="exact"/>
        </dgm:presLayoutVars>
      </dgm:prSet>
      <dgm:spPr/>
    </dgm:pt>
    <dgm:pt modelId="{378A1AC3-EC0C-420F-A4B4-E4B07ACF62D1}" type="pres">
      <dgm:prSet presAssocID="{8F593558-DF3E-4300-BF79-7B1249F16043}" presName="arrow" presStyleLbl="bgShp" presStyleIdx="0" presStyleCnt="1"/>
      <dgm:spPr/>
    </dgm:pt>
    <dgm:pt modelId="{5A9CE8E7-2A05-4DB1-B1A3-DF2E6D5271D5}" type="pres">
      <dgm:prSet presAssocID="{8F593558-DF3E-4300-BF79-7B1249F16043}" presName="arrowDiagram2" presStyleCnt="0"/>
      <dgm:spPr/>
    </dgm:pt>
    <dgm:pt modelId="{DE716D45-D642-4E6D-AF72-8A8DE1020F53}" type="pres">
      <dgm:prSet presAssocID="{E05BC32C-7230-4051-8AB4-502392180CD9}" presName="bullet2a" presStyleLbl="node1" presStyleIdx="0" presStyleCnt="2"/>
      <dgm:spPr/>
    </dgm:pt>
    <dgm:pt modelId="{7E28C883-302E-465E-B130-D3AD9F5D1819}" type="pres">
      <dgm:prSet presAssocID="{E05BC32C-7230-4051-8AB4-502392180CD9}" presName="textBox2a" presStyleLbl="revTx" presStyleIdx="0" presStyleCnt="2" custScaleX="7004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B00DBD5-2199-4EE0-B02D-3AAE540934E1}" type="pres">
      <dgm:prSet presAssocID="{A67E9A59-0C39-4CA9-9E2D-6C431D76B0B8}" presName="bullet2b" presStyleLbl="node1" presStyleIdx="1" presStyleCnt="2"/>
      <dgm:spPr/>
    </dgm:pt>
    <dgm:pt modelId="{62CEA970-2CD7-4012-8722-3DA4DC262F53}" type="pres">
      <dgm:prSet presAssocID="{A67E9A59-0C39-4CA9-9E2D-6C431D76B0B8}" presName="textBox2b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2C937B1-4AFF-4EDC-98C7-1D999347A775}" srcId="{8F593558-DF3E-4300-BF79-7B1249F16043}" destId="{E05BC32C-7230-4051-8AB4-502392180CD9}" srcOrd="0" destOrd="0" parTransId="{F8A7F53E-ECF5-4FE4-9AE9-976753B5A1EA}" sibTransId="{64F4AAC3-F1BB-4382-B67E-BAE82B5A062B}"/>
    <dgm:cxn modelId="{3324419B-7F75-479B-9656-91B40F61D19D}" srcId="{8F593558-DF3E-4300-BF79-7B1249F16043}" destId="{A67E9A59-0C39-4CA9-9E2D-6C431D76B0B8}" srcOrd="1" destOrd="0" parTransId="{AD2A76DC-1772-4D1A-91F2-C552F8CAF6F8}" sibTransId="{A361F538-2007-45C0-8C9E-A8B61581A789}"/>
    <dgm:cxn modelId="{2823D6F6-F974-43BD-9E0B-C74D43D40E47}" type="presOf" srcId="{E05BC32C-7230-4051-8AB4-502392180CD9}" destId="{7E28C883-302E-465E-B130-D3AD9F5D1819}" srcOrd="0" destOrd="0" presId="urn:microsoft.com/office/officeart/2005/8/layout/arrow2"/>
    <dgm:cxn modelId="{2B14B0DE-A381-436D-B2AE-A0A5B7149210}" type="presOf" srcId="{8F593558-DF3E-4300-BF79-7B1249F16043}" destId="{853D4069-87C8-4EC9-A3D4-6CF1878140B5}" srcOrd="0" destOrd="0" presId="urn:microsoft.com/office/officeart/2005/8/layout/arrow2"/>
    <dgm:cxn modelId="{39458A2F-F0BA-42D3-8CC4-508020D9DFA6}" type="presOf" srcId="{A67E9A59-0C39-4CA9-9E2D-6C431D76B0B8}" destId="{62CEA970-2CD7-4012-8722-3DA4DC262F53}" srcOrd="0" destOrd="0" presId="urn:microsoft.com/office/officeart/2005/8/layout/arrow2"/>
    <dgm:cxn modelId="{651E5204-48AA-46C9-BE74-70AA347B2758}" type="presParOf" srcId="{853D4069-87C8-4EC9-A3D4-6CF1878140B5}" destId="{378A1AC3-EC0C-420F-A4B4-E4B07ACF62D1}" srcOrd="0" destOrd="0" presId="urn:microsoft.com/office/officeart/2005/8/layout/arrow2"/>
    <dgm:cxn modelId="{08D22B81-0D7F-477E-A120-79180D2EEDAA}" type="presParOf" srcId="{853D4069-87C8-4EC9-A3D4-6CF1878140B5}" destId="{5A9CE8E7-2A05-4DB1-B1A3-DF2E6D5271D5}" srcOrd="1" destOrd="0" presId="urn:microsoft.com/office/officeart/2005/8/layout/arrow2"/>
    <dgm:cxn modelId="{130DF15A-D72E-4949-9698-CBAE2AF1E9C5}" type="presParOf" srcId="{5A9CE8E7-2A05-4DB1-B1A3-DF2E6D5271D5}" destId="{DE716D45-D642-4E6D-AF72-8A8DE1020F53}" srcOrd="0" destOrd="0" presId="urn:microsoft.com/office/officeart/2005/8/layout/arrow2"/>
    <dgm:cxn modelId="{5E0C9939-D543-40FF-BE61-A9D4BBA706AD}" type="presParOf" srcId="{5A9CE8E7-2A05-4DB1-B1A3-DF2E6D5271D5}" destId="{7E28C883-302E-465E-B130-D3AD9F5D1819}" srcOrd="1" destOrd="0" presId="urn:microsoft.com/office/officeart/2005/8/layout/arrow2"/>
    <dgm:cxn modelId="{DEB68EE4-2AF2-405A-A34A-65EC7BC7E3C3}" type="presParOf" srcId="{5A9CE8E7-2A05-4DB1-B1A3-DF2E6D5271D5}" destId="{EB00DBD5-2199-4EE0-B02D-3AAE540934E1}" srcOrd="2" destOrd="0" presId="urn:microsoft.com/office/officeart/2005/8/layout/arrow2"/>
    <dgm:cxn modelId="{496647CE-237B-478F-B3BE-5D1232251FE7}" type="presParOf" srcId="{5A9CE8E7-2A05-4DB1-B1A3-DF2E6D5271D5}" destId="{62CEA970-2CD7-4012-8722-3DA4DC262F53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8A1AC3-EC0C-420F-A4B4-E4B07ACF62D1}">
      <dsp:nvSpPr>
        <dsp:cNvPr id="0" name=""/>
        <dsp:cNvSpPr/>
      </dsp:nvSpPr>
      <dsp:spPr>
        <a:xfrm>
          <a:off x="592246" y="0"/>
          <a:ext cx="7168435" cy="4480271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E716D45-D642-4E6D-AF72-8A8DE1020F53}">
      <dsp:nvSpPr>
        <dsp:cNvPr id="0" name=""/>
        <dsp:cNvSpPr/>
      </dsp:nvSpPr>
      <dsp:spPr>
        <a:xfrm>
          <a:off x="2258907" y="2441748"/>
          <a:ext cx="250895" cy="25089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28C883-302E-465E-B130-D3AD9F5D1819}">
      <dsp:nvSpPr>
        <dsp:cNvPr id="0" name=""/>
        <dsp:cNvSpPr/>
      </dsp:nvSpPr>
      <dsp:spPr>
        <a:xfrm>
          <a:off x="2733257" y="2567195"/>
          <a:ext cx="1631937" cy="1913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944" tIns="0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0" kern="12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Helvetica" pitchFamily="34" charset="0"/>
              <a:ea typeface="+mj-ea"/>
              <a:cs typeface="+mj-cs"/>
            </a:rPr>
            <a:t>2010              Posición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0" kern="12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Helvetica" pitchFamily="34" charset="0"/>
              <a:ea typeface="+mj-ea"/>
              <a:cs typeface="+mj-cs"/>
            </a:rPr>
            <a:t>26</a:t>
          </a:r>
          <a:endParaRPr lang="es-MX" sz="2400" b="0" kern="1200" dirty="0">
            <a:solidFill>
              <a:schemeClr val="tx1">
                <a:lumMod val="75000"/>
                <a:lumOff val="25000"/>
              </a:schemeClr>
            </a:solidFill>
            <a:effectLst/>
            <a:latin typeface="Helvetica" pitchFamily="34" charset="0"/>
            <a:ea typeface="+mj-ea"/>
            <a:cs typeface="+mj-cs"/>
          </a:endParaRPr>
        </a:p>
      </dsp:txBody>
      <dsp:txXfrm>
        <a:off x="2733257" y="2567195"/>
        <a:ext cx="1631937" cy="1913076"/>
      </dsp:txXfrm>
    </dsp:sp>
    <dsp:sp modelId="{EB00DBD5-2199-4EE0-B02D-3AAE540934E1}">
      <dsp:nvSpPr>
        <dsp:cNvPr id="0" name=""/>
        <dsp:cNvSpPr/>
      </dsp:nvSpPr>
      <dsp:spPr>
        <a:xfrm>
          <a:off x="4570727" y="1299278"/>
          <a:ext cx="430106" cy="43010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CEA970-2CD7-4012-8722-3DA4DC262F53}">
      <dsp:nvSpPr>
        <dsp:cNvPr id="0" name=""/>
        <dsp:cNvSpPr/>
      </dsp:nvSpPr>
      <dsp:spPr>
        <a:xfrm>
          <a:off x="4785780" y="1514331"/>
          <a:ext cx="2329741" cy="2965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904" tIns="0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4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0" kern="12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Helvetica" pitchFamily="34" charset="0"/>
              <a:ea typeface="+mj-ea"/>
              <a:cs typeface="+mj-cs"/>
            </a:rPr>
            <a:t>2014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0" kern="12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Helvetica" pitchFamily="34" charset="0"/>
              <a:ea typeface="+mj-ea"/>
              <a:cs typeface="+mj-cs"/>
            </a:rPr>
            <a:t>Posición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0" kern="12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Helvetica" pitchFamily="34" charset="0"/>
              <a:ea typeface="+mj-ea"/>
              <a:cs typeface="+mj-cs"/>
            </a:rPr>
            <a:t>11</a:t>
          </a:r>
          <a:endParaRPr lang="es-MX" sz="2400" b="0" kern="1200" dirty="0">
            <a:solidFill>
              <a:schemeClr val="tx1">
                <a:lumMod val="75000"/>
                <a:lumOff val="25000"/>
              </a:schemeClr>
            </a:solidFill>
            <a:effectLst/>
            <a:latin typeface="Helvetica" pitchFamily="34" charset="0"/>
            <a:ea typeface="+mj-ea"/>
            <a:cs typeface="+mj-cs"/>
          </a:endParaRPr>
        </a:p>
      </dsp:txBody>
      <dsp:txXfrm>
        <a:off x="4785780" y="1514331"/>
        <a:ext cx="2329741" cy="29659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8A1AC3-EC0C-420F-A4B4-E4B07ACF62D1}">
      <dsp:nvSpPr>
        <dsp:cNvPr id="0" name=""/>
        <dsp:cNvSpPr/>
      </dsp:nvSpPr>
      <dsp:spPr>
        <a:xfrm>
          <a:off x="936116" y="288036"/>
          <a:ext cx="6480695" cy="3328125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4">
                <a:tint val="55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55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55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E716D45-D642-4E6D-AF72-8A8DE1020F53}">
      <dsp:nvSpPr>
        <dsp:cNvPr id="0" name=""/>
        <dsp:cNvSpPr/>
      </dsp:nvSpPr>
      <dsp:spPr>
        <a:xfrm>
          <a:off x="2258907" y="2153711"/>
          <a:ext cx="250895" cy="250895"/>
        </a:xfrm>
        <a:prstGeom prst="ellipse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28C883-302E-465E-B130-D3AD9F5D1819}">
      <dsp:nvSpPr>
        <dsp:cNvPr id="0" name=""/>
        <dsp:cNvSpPr/>
      </dsp:nvSpPr>
      <dsp:spPr>
        <a:xfrm>
          <a:off x="2733257" y="2279159"/>
          <a:ext cx="1631937" cy="1913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944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0" i="0" u="none" strike="noStrike" kern="1200" baseline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Helvetica" pitchFamily="34" charset="0"/>
              <a:ea typeface="+mj-ea"/>
              <a:cs typeface="+mj-cs"/>
            </a:rPr>
            <a:t>2010              Posición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0" i="0" u="none" strike="noStrike" kern="1200" baseline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Helvetica" pitchFamily="34" charset="0"/>
              <a:ea typeface="+mj-ea"/>
              <a:cs typeface="+mj-cs"/>
            </a:rPr>
            <a:t>16</a:t>
          </a:r>
          <a:endParaRPr lang="es-MX" sz="2800" b="0" i="0" u="none" strike="noStrike" kern="1200" baseline="0" dirty="0">
            <a:solidFill>
              <a:schemeClr val="tx1">
                <a:lumMod val="75000"/>
                <a:lumOff val="25000"/>
              </a:schemeClr>
            </a:solidFill>
            <a:effectLst/>
            <a:latin typeface="Helvetica" pitchFamily="34" charset="0"/>
            <a:ea typeface="+mj-ea"/>
            <a:cs typeface="+mj-cs"/>
          </a:endParaRPr>
        </a:p>
      </dsp:txBody>
      <dsp:txXfrm>
        <a:off x="2733257" y="2279159"/>
        <a:ext cx="1631937" cy="1913076"/>
      </dsp:txXfrm>
    </dsp:sp>
    <dsp:sp modelId="{EB00DBD5-2199-4EE0-B02D-3AAE540934E1}">
      <dsp:nvSpPr>
        <dsp:cNvPr id="0" name=""/>
        <dsp:cNvSpPr/>
      </dsp:nvSpPr>
      <dsp:spPr>
        <a:xfrm>
          <a:off x="5256583" y="1095895"/>
          <a:ext cx="430106" cy="430106"/>
        </a:xfrm>
        <a:prstGeom prst="ellipse">
          <a:avLst/>
        </a:prstGeom>
        <a:gradFill rotWithShape="0">
          <a:gsLst>
            <a:gs pos="0">
              <a:schemeClr val="accent4">
                <a:shade val="50000"/>
                <a:hueOff val="-209432"/>
                <a:satOff val="-6337"/>
                <a:lumOff val="41612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209432"/>
                <a:satOff val="-6337"/>
                <a:lumOff val="41612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209432"/>
                <a:satOff val="-6337"/>
                <a:lumOff val="416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CEA970-2CD7-4012-8722-3DA4DC262F53}">
      <dsp:nvSpPr>
        <dsp:cNvPr id="0" name=""/>
        <dsp:cNvSpPr/>
      </dsp:nvSpPr>
      <dsp:spPr>
        <a:xfrm>
          <a:off x="4785780" y="1226295"/>
          <a:ext cx="2329741" cy="2965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904" tIns="0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4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0" i="0" u="none" strike="noStrike" kern="1200" baseline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Helvetica" pitchFamily="34" charset="0"/>
              <a:ea typeface="+mj-ea"/>
              <a:cs typeface="+mj-cs"/>
            </a:rPr>
            <a:t>2014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0" i="0" u="none" strike="noStrike" kern="1200" baseline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Helvetica" pitchFamily="34" charset="0"/>
              <a:ea typeface="+mj-ea"/>
              <a:cs typeface="+mj-cs"/>
            </a:rPr>
            <a:t>Posición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0" i="0" u="none" strike="noStrike" kern="1200" baseline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Helvetica" pitchFamily="34" charset="0"/>
              <a:ea typeface="+mj-ea"/>
              <a:cs typeface="+mj-cs"/>
            </a:rPr>
            <a:t>13</a:t>
          </a:r>
          <a:endParaRPr lang="es-MX" sz="2000" b="0" i="0" u="none" strike="noStrike" kern="1200" baseline="0" dirty="0">
            <a:solidFill>
              <a:schemeClr val="tx1">
                <a:lumMod val="75000"/>
                <a:lumOff val="25000"/>
              </a:schemeClr>
            </a:solidFill>
            <a:effectLst/>
            <a:latin typeface="Helvetica" pitchFamily="34" charset="0"/>
            <a:ea typeface="+mj-ea"/>
            <a:cs typeface="+mj-cs"/>
          </a:endParaRPr>
        </a:p>
      </dsp:txBody>
      <dsp:txXfrm>
        <a:off x="4785780" y="1226295"/>
        <a:ext cx="2329741" cy="296594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8A1AC3-EC0C-420F-A4B4-E4B07ACF62D1}">
      <dsp:nvSpPr>
        <dsp:cNvPr id="0" name=""/>
        <dsp:cNvSpPr/>
      </dsp:nvSpPr>
      <dsp:spPr>
        <a:xfrm>
          <a:off x="592246" y="0"/>
          <a:ext cx="7168435" cy="4480271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4">
                <a:tint val="55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55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55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08187EB8-ECCA-4E26-AC18-4E3570479196}">
      <dsp:nvSpPr>
        <dsp:cNvPr id="0" name=""/>
        <dsp:cNvSpPr/>
      </dsp:nvSpPr>
      <dsp:spPr>
        <a:xfrm>
          <a:off x="6061762" y="908599"/>
          <a:ext cx="530464" cy="530464"/>
        </a:xfrm>
        <a:prstGeom prst="ellipse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0C9BD9-81EF-4D04-B32B-A12B975712D0}">
      <dsp:nvSpPr>
        <dsp:cNvPr id="0" name=""/>
        <dsp:cNvSpPr/>
      </dsp:nvSpPr>
      <dsp:spPr>
        <a:xfrm>
          <a:off x="3459620" y="1749895"/>
          <a:ext cx="2867374" cy="2154311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81082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4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 pitchFamily="34" charset="0"/>
              <a:ea typeface="+mj-ea"/>
              <a:cs typeface="+mj-cs"/>
            </a:rPr>
            <a:t>2014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 pitchFamily="34" charset="0"/>
              <a:ea typeface="+mj-ea"/>
              <a:cs typeface="+mj-cs"/>
            </a:rPr>
            <a:t>Posición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 pitchFamily="34" charset="0"/>
              <a:ea typeface="+mj-ea"/>
              <a:cs typeface="+mj-cs"/>
            </a:rPr>
            <a:t>14</a:t>
          </a:r>
          <a:endParaRPr lang="es-MX" sz="2000" kern="1200" dirty="0">
            <a:solidFill>
              <a:schemeClr val="tx1">
                <a:lumMod val="75000"/>
                <a:lumOff val="25000"/>
              </a:schemeClr>
            </a:solidFill>
            <a:latin typeface="Helvetica" pitchFamily="34" charset="0"/>
            <a:ea typeface="+mj-ea"/>
            <a:cs typeface="+mj-cs"/>
          </a:endParaRPr>
        </a:p>
      </dsp:txBody>
      <dsp:txXfrm>
        <a:off x="3459620" y="1749895"/>
        <a:ext cx="2867374" cy="215431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8A1AC3-EC0C-420F-A4B4-E4B07ACF62D1}">
      <dsp:nvSpPr>
        <dsp:cNvPr id="0" name=""/>
        <dsp:cNvSpPr/>
      </dsp:nvSpPr>
      <dsp:spPr>
        <a:xfrm>
          <a:off x="592246" y="0"/>
          <a:ext cx="7168435" cy="4480271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4">
                <a:tint val="55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55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55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E716D45-D642-4E6D-AF72-8A8DE1020F53}">
      <dsp:nvSpPr>
        <dsp:cNvPr id="0" name=""/>
        <dsp:cNvSpPr/>
      </dsp:nvSpPr>
      <dsp:spPr>
        <a:xfrm>
          <a:off x="2258907" y="2441748"/>
          <a:ext cx="250895" cy="250895"/>
        </a:xfrm>
        <a:prstGeom prst="ellipse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28C883-302E-465E-B130-D3AD9F5D1819}">
      <dsp:nvSpPr>
        <dsp:cNvPr id="0" name=""/>
        <dsp:cNvSpPr/>
      </dsp:nvSpPr>
      <dsp:spPr>
        <a:xfrm>
          <a:off x="2733257" y="2567195"/>
          <a:ext cx="1631937" cy="1913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944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Helvetica" pitchFamily="34" charset="0"/>
              <a:ea typeface="+mj-ea"/>
              <a:cs typeface="+mj-cs"/>
            </a:rPr>
            <a:t>2010              Posición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Helvetica" pitchFamily="34" charset="0"/>
              <a:ea typeface="+mj-ea"/>
              <a:cs typeface="+mj-cs"/>
            </a:rPr>
            <a:t>33</a:t>
          </a:r>
          <a:endParaRPr lang="es-MX" sz="2000" kern="1200" dirty="0">
            <a:latin typeface="Helvetica" pitchFamily="34" charset="0"/>
            <a:ea typeface="+mj-ea"/>
            <a:cs typeface="+mj-cs"/>
          </a:endParaRPr>
        </a:p>
      </dsp:txBody>
      <dsp:txXfrm>
        <a:off x="2733257" y="2567195"/>
        <a:ext cx="1631937" cy="1913076"/>
      </dsp:txXfrm>
    </dsp:sp>
    <dsp:sp modelId="{EB00DBD5-2199-4EE0-B02D-3AAE540934E1}">
      <dsp:nvSpPr>
        <dsp:cNvPr id="0" name=""/>
        <dsp:cNvSpPr/>
      </dsp:nvSpPr>
      <dsp:spPr>
        <a:xfrm>
          <a:off x="4570727" y="1299278"/>
          <a:ext cx="430106" cy="430106"/>
        </a:xfrm>
        <a:prstGeom prst="ellipse">
          <a:avLst/>
        </a:prstGeom>
        <a:gradFill rotWithShape="0">
          <a:gsLst>
            <a:gs pos="0">
              <a:schemeClr val="accent4">
                <a:shade val="50000"/>
                <a:hueOff val="-209432"/>
                <a:satOff val="-6337"/>
                <a:lumOff val="41612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209432"/>
                <a:satOff val="-6337"/>
                <a:lumOff val="41612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209432"/>
                <a:satOff val="-6337"/>
                <a:lumOff val="416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CEA970-2CD7-4012-8722-3DA4DC262F53}">
      <dsp:nvSpPr>
        <dsp:cNvPr id="0" name=""/>
        <dsp:cNvSpPr/>
      </dsp:nvSpPr>
      <dsp:spPr>
        <a:xfrm>
          <a:off x="4785780" y="1514331"/>
          <a:ext cx="2329741" cy="2965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904" tIns="0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4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Helvetica" pitchFamily="34" charset="0"/>
              <a:ea typeface="+mj-ea"/>
              <a:cs typeface="+mj-cs"/>
            </a:rPr>
            <a:t>2014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Helvetica" pitchFamily="34" charset="0"/>
              <a:ea typeface="+mj-ea"/>
              <a:cs typeface="+mj-cs"/>
            </a:rPr>
            <a:t>Posición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Helvetica" pitchFamily="34" charset="0"/>
              <a:ea typeface="+mj-ea"/>
              <a:cs typeface="+mj-cs"/>
            </a:rPr>
            <a:t>27</a:t>
          </a:r>
          <a:endParaRPr lang="es-MX" sz="2000" kern="1200" dirty="0">
            <a:latin typeface="Helvetica" pitchFamily="34" charset="0"/>
            <a:ea typeface="+mj-ea"/>
            <a:cs typeface="+mj-cs"/>
          </a:endParaRPr>
        </a:p>
      </dsp:txBody>
      <dsp:txXfrm>
        <a:off x="4785780" y="1514331"/>
        <a:ext cx="2329741" cy="296594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8A1AC3-EC0C-420F-A4B4-E4B07ACF62D1}">
      <dsp:nvSpPr>
        <dsp:cNvPr id="0" name=""/>
        <dsp:cNvSpPr/>
      </dsp:nvSpPr>
      <dsp:spPr>
        <a:xfrm>
          <a:off x="592246" y="0"/>
          <a:ext cx="7168435" cy="4480271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4">
                <a:tint val="55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55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55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E716D45-D642-4E6D-AF72-8A8DE1020F53}">
      <dsp:nvSpPr>
        <dsp:cNvPr id="0" name=""/>
        <dsp:cNvSpPr/>
      </dsp:nvSpPr>
      <dsp:spPr>
        <a:xfrm>
          <a:off x="2258907" y="2441748"/>
          <a:ext cx="250895" cy="250895"/>
        </a:xfrm>
        <a:prstGeom prst="ellipse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28C883-302E-465E-B130-D3AD9F5D1819}">
      <dsp:nvSpPr>
        <dsp:cNvPr id="0" name=""/>
        <dsp:cNvSpPr/>
      </dsp:nvSpPr>
      <dsp:spPr>
        <a:xfrm>
          <a:off x="2733257" y="2567195"/>
          <a:ext cx="1631937" cy="1913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944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Helvetica" pitchFamily="34" charset="0"/>
              <a:ea typeface="+mj-ea"/>
              <a:cs typeface="+mj-cs"/>
            </a:rPr>
            <a:t>2010              Posición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Helvetica" pitchFamily="34" charset="0"/>
              <a:ea typeface="+mj-ea"/>
              <a:cs typeface="+mj-cs"/>
            </a:rPr>
            <a:t>33</a:t>
          </a:r>
          <a:endParaRPr lang="es-MX" sz="2000" kern="1200" dirty="0">
            <a:latin typeface="Helvetica" pitchFamily="34" charset="0"/>
            <a:ea typeface="+mj-ea"/>
            <a:cs typeface="+mj-cs"/>
          </a:endParaRPr>
        </a:p>
      </dsp:txBody>
      <dsp:txXfrm>
        <a:off x="2733257" y="2567195"/>
        <a:ext cx="1631937" cy="1913076"/>
      </dsp:txXfrm>
    </dsp:sp>
    <dsp:sp modelId="{EB00DBD5-2199-4EE0-B02D-3AAE540934E1}">
      <dsp:nvSpPr>
        <dsp:cNvPr id="0" name=""/>
        <dsp:cNvSpPr/>
      </dsp:nvSpPr>
      <dsp:spPr>
        <a:xfrm>
          <a:off x="4570727" y="1299278"/>
          <a:ext cx="430106" cy="430106"/>
        </a:xfrm>
        <a:prstGeom prst="ellipse">
          <a:avLst/>
        </a:prstGeom>
        <a:gradFill rotWithShape="0">
          <a:gsLst>
            <a:gs pos="0">
              <a:schemeClr val="accent4">
                <a:shade val="50000"/>
                <a:hueOff val="-209432"/>
                <a:satOff val="-6337"/>
                <a:lumOff val="41612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209432"/>
                <a:satOff val="-6337"/>
                <a:lumOff val="41612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209432"/>
                <a:satOff val="-6337"/>
                <a:lumOff val="416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CEA970-2CD7-4012-8722-3DA4DC262F53}">
      <dsp:nvSpPr>
        <dsp:cNvPr id="0" name=""/>
        <dsp:cNvSpPr/>
      </dsp:nvSpPr>
      <dsp:spPr>
        <a:xfrm>
          <a:off x="4785780" y="1514331"/>
          <a:ext cx="2329741" cy="2965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904" tIns="0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4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Helvetica" pitchFamily="34" charset="0"/>
              <a:ea typeface="+mj-ea"/>
              <a:cs typeface="+mj-cs"/>
            </a:rPr>
            <a:t>2014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Helvetica" pitchFamily="34" charset="0"/>
              <a:ea typeface="+mj-ea"/>
              <a:cs typeface="+mj-cs"/>
            </a:rPr>
            <a:t>Posición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Helvetica" pitchFamily="34" charset="0"/>
              <a:ea typeface="+mj-ea"/>
              <a:cs typeface="+mj-cs"/>
            </a:rPr>
            <a:t>29</a:t>
          </a:r>
          <a:endParaRPr lang="es-MX" sz="2000" kern="1200" dirty="0">
            <a:latin typeface="Helvetica" pitchFamily="34" charset="0"/>
            <a:ea typeface="+mj-ea"/>
            <a:cs typeface="+mj-cs"/>
          </a:endParaRPr>
        </a:p>
      </dsp:txBody>
      <dsp:txXfrm>
        <a:off x="4785780" y="1514331"/>
        <a:ext cx="2329741" cy="296594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8A1AC3-EC0C-420F-A4B4-E4B07ACF62D1}">
      <dsp:nvSpPr>
        <dsp:cNvPr id="0" name=""/>
        <dsp:cNvSpPr/>
      </dsp:nvSpPr>
      <dsp:spPr>
        <a:xfrm>
          <a:off x="592246" y="0"/>
          <a:ext cx="7168435" cy="4480271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4">
                <a:tint val="55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55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55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E716D45-D642-4E6D-AF72-8A8DE1020F53}">
      <dsp:nvSpPr>
        <dsp:cNvPr id="0" name=""/>
        <dsp:cNvSpPr/>
      </dsp:nvSpPr>
      <dsp:spPr>
        <a:xfrm>
          <a:off x="2258907" y="2441748"/>
          <a:ext cx="250895" cy="250895"/>
        </a:xfrm>
        <a:prstGeom prst="ellipse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28C883-302E-465E-B130-D3AD9F5D1819}">
      <dsp:nvSpPr>
        <dsp:cNvPr id="0" name=""/>
        <dsp:cNvSpPr/>
      </dsp:nvSpPr>
      <dsp:spPr>
        <a:xfrm>
          <a:off x="2733257" y="2567195"/>
          <a:ext cx="1631937" cy="1913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944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Helvetica" pitchFamily="34" charset="0"/>
              <a:ea typeface="+mj-ea"/>
              <a:cs typeface="+mj-cs"/>
            </a:rPr>
            <a:t>2010              Posición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Helvetica" pitchFamily="34" charset="0"/>
              <a:ea typeface="+mj-ea"/>
              <a:cs typeface="+mj-cs"/>
            </a:rPr>
            <a:t>33</a:t>
          </a:r>
          <a:endParaRPr lang="es-MX" sz="2000" kern="1200" dirty="0">
            <a:latin typeface="Helvetica" pitchFamily="34" charset="0"/>
            <a:ea typeface="+mj-ea"/>
            <a:cs typeface="+mj-cs"/>
          </a:endParaRPr>
        </a:p>
      </dsp:txBody>
      <dsp:txXfrm>
        <a:off x="2733257" y="2567195"/>
        <a:ext cx="1631937" cy="1913076"/>
      </dsp:txXfrm>
    </dsp:sp>
    <dsp:sp modelId="{EB00DBD5-2199-4EE0-B02D-3AAE540934E1}">
      <dsp:nvSpPr>
        <dsp:cNvPr id="0" name=""/>
        <dsp:cNvSpPr/>
      </dsp:nvSpPr>
      <dsp:spPr>
        <a:xfrm>
          <a:off x="4570727" y="1299278"/>
          <a:ext cx="430106" cy="430106"/>
        </a:xfrm>
        <a:prstGeom prst="ellipse">
          <a:avLst/>
        </a:prstGeom>
        <a:gradFill rotWithShape="0">
          <a:gsLst>
            <a:gs pos="0">
              <a:schemeClr val="accent4">
                <a:shade val="50000"/>
                <a:hueOff val="-209432"/>
                <a:satOff val="-6337"/>
                <a:lumOff val="41612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209432"/>
                <a:satOff val="-6337"/>
                <a:lumOff val="41612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209432"/>
                <a:satOff val="-6337"/>
                <a:lumOff val="416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CEA970-2CD7-4012-8722-3DA4DC262F53}">
      <dsp:nvSpPr>
        <dsp:cNvPr id="0" name=""/>
        <dsp:cNvSpPr/>
      </dsp:nvSpPr>
      <dsp:spPr>
        <a:xfrm>
          <a:off x="4785780" y="1514331"/>
          <a:ext cx="2329741" cy="2965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904" tIns="0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4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Helvetica" pitchFamily="34" charset="0"/>
              <a:ea typeface="+mj-ea"/>
              <a:cs typeface="+mj-cs"/>
            </a:rPr>
            <a:t>2014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Helvetica" pitchFamily="34" charset="0"/>
              <a:ea typeface="+mj-ea"/>
              <a:cs typeface="+mj-cs"/>
            </a:rPr>
            <a:t>Posición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Helvetica" pitchFamily="34" charset="0"/>
              <a:ea typeface="+mj-ea"/>
              <a:cs typeface="+mj-cs"/>
            </a:rPr>
            <a:t>25</a:t>
          </a:r>
          <a:endParaRPr lang="es-MX" sz="2000" kern="1200" dirty="0">
            <a:latin typeface="Helvetica" pitchFamily="34" charset="0"/>
            <a:ea typeface="+mj-ea"/>
            <a:cs typeface="+mj-cs"/>
          </a:endParaRPr>
        </a:p>
      </dsp:txBody>
      <dsp:txXfrm>
        <a:off x="4785780" y="1514331"/>
        <a:ext cx="2329741" cy="29659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gif"/></Relationships>
</file>

<file path=ppt/drawing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0.89344</cdr:x>
      <cdr:y>0.32744</cdr:y>
    </cdr:from>
    <cdr:to>
      <cdr:x>0.97541</cdr:x>
      <cdr:y>0.42315</cdr:y>
    </cdr:to>
    <cdr:sp macro="" textlink="">
      <cdr:nvSpPr>
        <cdr:cNvPr id="4" name="1 CuadroTexto"/>
        <cdr:cNvSpPr txBox="1"/>
      </cdr:nvSpPr>
      <cdr:spPr>
        <a:xfrm xmlns:a="http://schemas.openxmlformats.org/drawingml/2006/main">
          <a:off x="7848872" y="2160240"/>
          <a:ext cx="720080" cy="6314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s-MX" sz="1200" b="1" dirty="0" smtClean="0"/>
            <a:t>Posición                 11</a:t>
          </a:r>
          <a:endParaRPr lang="es-MX" sz="1200" b="1" dirty="0"/>
        </a:p>
      </cdr:txBody>
    </cdr:sp>
  </cdr:relSizeAnchor>
  <cdr:relSizeAnchor xmlns:cdr="http://schemas.openxmlformats.org/drawingml/2006/chartDrawing">
    <cdr:from>
      <cdr:x>0.87705</cdr:x>
      <cdr:y>0.7422</cdr:y>
    </cdr:from>
    <cdr:to>
      <cdr:x>0.98395</cdr:x>
      <cdr:y>0.85135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704855" y="4896544"/>
          <a:ext cx="939135" cy="720080"/>
        </a:xfrm>
        <a:prstGeom xmlns:a="http://schemas.openxmlformats.org/drawingml/2006/main" prst="rect">
          <a:avLst/>
        </a:prstGeom>
      </cdr:spPr>
    </cdr:pic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0.74412</cdr:x>
      <cdr:y>0.1814</cdr:y>
    </cdr:from>
    <cdr:to>
      <cdr:x>0.91287</cdr:x>
      <cdr:y>0.21894</cdr:y>
    </cdr:to>
    <cdr:sp macro="" textlink="">
      <cdr:nvSpPr>
        <cdr:cNvPr id="2" name="2 CuadroTexto"/>
        <cdr:cNvSpPr txBox="1"/>
      </cdr:nvSpPr>
      <cdr:spPr>
        <a:xfrm xmlns:a="http://schemas.openxmlformats.org/drawingml/2006/main">
          <a:off x="6804248" y="1196752"/>
          <a:ext cx="1543050" cy="2476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s-MX" sz="1200" b="1" dirty="0" smtClean="0">
              <a:latin typeface="Arial" pitchFamily="34" charset="0"/>
              <a:cs typeface="Arial" pitchFamily="34" charset="0"/>
            </a:rPr>
            <a:t>PROMEDIO  </a:t>
          </a:r>
          <a:r>
            <a:rPr lang="es-MX" sz="1200" b="1" dirty="0">
              <a:latin typeface="Arial" pitchFamily="34" charset="0"/>
              <a:cs typeface="Arial" pitchFamily="34" charset="0"/>
            </a:rPr>
            <a:t>0.929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0.05842</cdr:x>
      <cdr:y>0.12775</cdr:y>
    </cdr:from>
    <cdr:to>
      <cdr:x>0.16033</cdr:x>
      <cdr:y>0.20562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409557" y="692395"/>
          <a:ext cx="714393" cy="4220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pPr algn="ctr"/>
          <a:r>
            <a:rPr lang="es-MX" sz="1000" b="1" dirty="0">
              <a:latin typeface="Arial" pitchFamily="34" charset="0"/>
              <a:cs typeface="Arial" pitchFamily="34" charset="0"/>
            </a:rPr>
            <a:t>2DO LUGAR</a:t>
          </a:r>
        </a:p>
        <a:p xmlns:a="http://schemas.openxmlformats.org/drawingml/2006/main">
          <a:pPr algn="ctr"/>
          <a:r>
            <a:rPr lang="es-MX" sz="1000" b="1" dirty="0">
              <a:latin typeface="Arial" pitchFamily="34" charset="0"/>
              <a:cs typeface="Arial" pitchFamily="34" charset="0"/>
            </a:rPr>
            <a:t>0.849</a:t>
          </a:r>
        </a:p>
      </cdr:txBody>
    </cdr:sp>
  </cdr:relSizeAnchor>
  <cdr:relSizeAnchor xmlns:cdr="http://schemas.openxmlformats.org/drawingml/2006/chartDrawing">
    <cdr:from>
      <cdr:x>0.752</cdr:x>
      <cdr:y>0.248</cdr:y>
    </cdr:from>
    <cdr:to>
      <cdr:x>0.92179</cdr:x>
      <cdr:y>0.29245</cdr:y>
    </cdr:to>
    <cdr:sp macro="" textlink="">
      <cdr:nvSpPr>
        <cdr:cNvPr id="3" name="3 CuadroTexto"/>
        <cdr:cNvSpPr txBox="1"/>
      </cdr:nvSpPr>
      <cdr:spPr>
        <a:xfrm xmlns:a="http://schemas.openxmlformats.org/drawingml/2006/main">
          <a:off x="6876256" y="1700808"/>
          <a:ext cx="1552575" cy="3048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s-MX" sz="1200" b="1" dirty="0">
              <a:latin typeface="Arial" pitchFamily="34" charset="0"/>
              <a:cs typeface="Arial" pitchFamily="34" charset="0"/>
            </a:rPr>
            <a:t>PROMEDIO  0.703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3" name="2 Conector recto"/>
        <cdr:cNvSpPr/>
      </cdr:nvSpPr>
      <cdr:spPr>
        <a:xfrm xmlns:a="http://schemas.openxmlformats.org/drawingml/2006/main">
          <a:off x="-457200" y="-990600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MX" dirty="0"/>
        </a:p>
      </cdr:txBody>
    </cdr:sp>
  </cdr:relSizeAnchor>
  <cdr:relSizeAnchor xmlns:cdr="http://schemas.openxmlformats.org/drawingml/2006/chartDrawing">
    <cdr:from>
      <cdr:x>0.26606</cdr:x>
      <cdr:y>0.90769</cdr:y>
    </cdr:from>
    <cdr:to>
      <cdr:x>0.37615</cdr:x>
      <cdr:y>1</cdr:y>
    </cdr:to>
    <cdr:sp macro="" textlink="">
      <cdr:nvSpPr>
        <cdr:cNvPr id="20" name="19 CuadroTexto"/>
        <cdr:cNvSpPr txBox="1"/>
      </cdr:nvSpPr>
      <cdr:spPr>
        <a:xfrm xmlns:a="http://schemas.openxmlformats.org/drawingml/2006/main">
          <a:off x="2209800" y="4495800"/>
          <a:ext cx="9144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s-MX" sz="1100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3" name="2 Conector recto"/>
        <cdr:cNvSpPr/>
      </cdr:nvSpPr>
      <cdr:spPr>
        <a:xfrm xmlns:a="http://schemas.openxmlformats.org/drawingml/2006/main">
          <a:off x="-457200" y="-990600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MX" dirty="0"/>
        </a:p>
      </cdr:txBody>
    </cdr:sp>
  </cdr:relSizeAnchor>
  <cdr:relSizeAnchor xmlns:cdr="http://schemas.openxmlformats.org/drawingml/2006/chartDrawing">
    <cdr:from>
      <cdr:x>0.26606</cdr:x>
      <cdr:y>0.90769</cdr:y>
    </cdr:from>
    <cdr:to>
      <cdr:x>0.37615</cdr:x>
      <cdr:y>1</cdr:y>
    </cdr:to>
    <cdr:sp macro="" textlink="">
      <cdr:nvSpPr>
        <cdr:cNvPr id="20" name="19 CuadroTexto"/>
        <cdr:cNvSpPr txBox="1"/>
      </cdr:nvSpPr>
      <cdr:spPr>
        <a:xfrm xmlns:a="http://schemas.openxmlformats.org/drawingml/2006/main">
          <a:off x="2209800" y="4495800"/>
          <a:ext cx="9144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s-MX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0.09474</cdr:x>
      <cdr:y>0.24242</cdr:y>
    </cdr:from>
    <cdr:to>
      <cdr:x>0.33053</cdr:x>
      <cdr:y>0.28363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925885" y="1694285"/>
          <a:ext cx="2304256" cy="288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MX" sz="1400" b="1" dirty="0"/>
            <a:t>PROMEDIO ESTATAL   .666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0.78974</cdr:x>
      <cdr:y>0.40039</cdr:y>
    </cdr:from>
    <cdr:to>
      <cdr:x>0.83075</cdr:x>
      <cdr:y>0.42401</cdr:y>
    </cdr:to>
    <cdr:sp macro="" textlink="">
      <cdr:nvSpPr>
        <cdr:cNvPr id="2" name="1 Flecha izquierda"/>
        <cdr:cNvSpPr/>
      </cdr:nvSpPr>
      <cdr:spPr>
        <a:xfrm xmlns:a="http://schemas.openxmlformats.org/drawingml/2006/main">
          <a:off x="7221384" y="2583851"/>
          <a:ext cx="374952" cy="152453"/>
        </a:xfrm>
        <a:prstGeom xmlns:a="http://schemas.openxmlformats.org/drawingml/2006/main" prst="leftArrow">
          <a:avLst/>
        </a:prstGeom>
        <a:solidFill xmlns:a="http://schemas.openxmlformats.org/drawingml/2006/main">
          <a:srgbClr val="7030A0"/>
        </a:solidFill>
        <a:ln xmlns:a="http://schemas.openxmlformats.org/drawingml/2006/main">
          <a:solidFill>
            <a:sysClr val="windowText" lastClr="000000"/>
          </a:solidFill>
        </a:ln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MX"/>
        </a:p>
      </cdr:txBody>
    </cdr:sp>
  </cdr:relSizeAnchor>
  <cdr:relSizeAnchor xmlns:cdr="http://schemas.openxmlformats.org/drawingml/2006/chartDrawing">
    <cdr:from>
      <cdr:x>0.8465</cdr:x>
      <cdr:y>0.37938</cdr:y>
    </cdr:from>
    <cdr:to>
      <cdr:x>0.94887</cdr:x>
      <cdr:y>0.49096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7740396" y="2448267"/>
          <a:ext cx="936071" cy="7200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MX" sz="1600" b="1" dirty="0" smtClean="0"/>
            <a:t>Posición 13</a:t>
          </a:r>
          <a:endParaRPr lang="es-MX" sz="1600" b="1" dirty="0"/>
        </a:p>
      </cdr:txBody>
    </cdr:sp>
  </cdr:relSizeAnchor>
  <cdr:relSizeAnchor xmlns:cdr="http://schemas.openxmlformats.org/drawingml/2006/chartDrawing">
    <cdr:from>
      <cdr:x>0.8465</cdr:x>
      <cdr:y>0.73645</cdr:y>
    </cdr:from>
    <cdr:to>
      <cdr:x>0.95221</cdr:x>
      <cdr:y>0.87034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740351" y="4752528"/>
          <a:ext cx="966624" cy="864096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0.374</cdr:x>
      <cdr:y>0.12201</cdr:y>
    </cdr:from>
    <cdr:to>
      <cdr:x>0.64175</cdr:x>
      <cdr:y>0.164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3419872" y="836712"/>
          <a:ext cx="24482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MX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PROMEDIO ESTATAL   .873</a:t>
          </a:r>
        </a:p>
        <a:p xmlns:a="http://schemas.openxmlformats.org/drawingml/2006/main">
          <a:pPr algn="ctr"/>
          <a:endParaRPr lang="es-MX" sz="11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0.87148</cdr:x>
      <cdr:y>0.70406</cdr:y>
    </cdr:from>
    <cdr:to>
      <cdr:x>0.97273</cdr:x>
      <cdr:y>0.82635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812360" y="4560168"/>
          <a:ext cx="907634" cy="79208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0.79919</cdr:x>
      <cdr:y>0.40388</cdr:y>
    </cdr:from>
    <cdr:to>
      <cdr:x>0.85541</cdr:x>
      <cdr:y>0.42612</cdr:y>
    </cdr:to>
    <cdr:sp macro="" textlink="">
      <cdr:nvSpPr>
        <cdr:cNvPr id="2" name="1 Flecha izquierda"/>
        <cdr:cNvSpPr/>
      </cdr:nvSpPr>
      <cdr:spPr>
        <a:xfrm xmlns:a="http://schemas.openxmlformats.org/drawingml/2006/main">
          <a:off x="7164289" y="2615952"/>
          <a:ext cx="504056" cy="144016"/>
        </a:xfrm>
        <a:prstGeom xmlns:a="http://schemas.openxmlformats.org/drawingml/2006/main" prst="leftArrow">
          <a:avLst/>
        </a:prstGeom>
        <a:solidFill xmlns:a="http://schemas.openxmlformats.org/drawingml/2006/main">
          <a:srgbClr val="7030A0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MX"/>
        </a:p>
      </cdr:txBody>
    </cdr:sp>
  </cdr:relSizeAnchor>
  <cdr:relSizeAnchor xmlns:cdr="http://schemas.openxmlformats.org/drawingml/2006/chartDrawing">
    <cdr:from>
      <cdr:x>0.86154</cdr:x>
      <cdr:y>0.38086</cdr:y>
    </cdr:from>
    <cdr:to>
      <cdr:x>0.95385</cdr:x>
      <cdr:y>0.5293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8001000" y="2321719"/>
          <a:ext cx="857250" cy="904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MX" sz="1100"/>
        </a:p>
      </cdr:txBody>
    </cdr:sp>
  </cdr:relSizeAnchor>
  <cdr:relSizeAnchor xmlns:cdr="http://schemas.openxmlformats.org/drawingml/2006/chartDrawing">
    <cdr:from>
      <cdr:x>0.88754</cdr:x>
      <cdr:y>0.38165</cdr:y>
    </cdr:from>
    <cdr:to>
      <cdr:x>0.99197</cdr:x>
      <cdr:y>0.47059</cdr:y>
    </cdr:to>
    <cdr:sp macro="" textlink="">
      <cdr:nvSpPr>
        <cdr:cNvPr id="4" name="3 CuadroTexto"/>
        <cdr:cNvSpPr txBox="1"/>
      </cdr:nvSpPr>
      <cdr:spPr>
        <a:xfrm xmlns:a="http://schemas.openxmlformats.org/drawingml/2006/main">
          <a:off x="7956342" y="2471946"/>
          <a:ext cx="936138" cy="5760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MX" sz="1400" b="1" dirty="0" smtClean="0"/>
            <a:t>Posición 14</a:t>
          </a:r>
          <a:endParaRPr lang="es-MX" sz="1400" b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0.73054</cdr:x>
      <cdr:y>0.76563</cdr:y>
    </cdr:from>
    <cdr:to>
      <cdr:x>0.79305</cdr:x>
      <cdr:y>0.78188</cdr:y>
    </cdr:to>
    <cdr:sp macro="" textlink="">
      <cdr:nvSpPr>
        <cdr:cNvPr id="2" name="1 Flecha izquierda"/>
        <cdr:cNvSpPr/>
      </cdr:nvSpPr>
      <cdr:spPr>
        <a:xfrm xmlns:a="http://schemas.openxmlformats.org/drawingml/2006/main">
          <a:off x="6732240" y="4958987"/>
          <a:ext cx="576064" cy="105237"/>
        </a:xfrm>
        <a:prstGeom xmlns:a="http://schemas.openxmlformats.org/drawingml/2006/main" prst="leftArrow">
          <a:avLst/>
        </a:prstGeom>
        <a:solidFill xmlns:a="http://schemas.openxmlformats.org/drawingml/2006/main">
          <a:srgbClr val="7030A0"/>
        </a:solidFill>
        <a:ln xmlns:a="http://schemas.openxmlformats.org/drawingml/2006/main"/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MX"/>
        </a:p>
      </cdr:txBody>
    </cdr:sp>
  </cdr:relSizeAnchor>
  <cdr:relSizeAnchor xmlns:cdr="http://schemas.openxmlformats.org/drawingml/2006/chartDrawing">
    <cdr:from>
      <cdr:x>0.84103</cdr:x>
      <cdr:y>0.70117</cdr:y>
    </cdr:from>
    <cdr:to>
      <cdr:x>0.92308</cdr:x>
      <cdr:y>0.82813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7810500" y="4274345"/>
          <a:ext cx="761999" cy="7739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s-MX" sz="1100" b="1"/>
            <a:t>27                        Vigésimo Séptimo</a:t>
          </a:r>
        </a:p>
        <a:p xmlns:a="http://schemas.openxmlformats.org/drawingml/2006/main">
          <a:pPr algn="ctr"/>
          <a:r>
            <a:rPr lang="es-MX" sz="1100" b="1"/>
            <a:t>Lugar</a:t>
          </a:r>
        </a:p>
      </cdr:txBody>
    </cdr:sp>
  </cdr:relSizeAnchor>
  <cdr:relSizeAnchor xmlns:cdr="http://schemas.openxmlformats.org/drawingml/2006/chartDrawing">
    <cdr:from>
      <cdr:x>0.82808</cdr:x>
      <cdr:y>0.54019</cdr:y>
    </cdr:from>
    <cdr:to>
      <cdr:x>0.9337</cdr:x>
      <cdr:y>0.65959</cdr:y>
    </cdr:to>
    <cdr:pic>
      <cdr:nvPicPr>
        <cdr:cNvPr id="4" name="Picture 2" descr="http://www.metricadetransparencia.cide.edu/images/path/btnNorm.gif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631100" y="3498785"/>
          <a:ext cx="973348" cy="773351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0.62051</cdr:x>
      <cdr:y>0.82063</cdr:y>
    </cdr:from>
    <cdr:to>
      <cdr:x>0.69147</cdr:x>
      <cdr:y>0.83747</cdr:y>
    </cdr:to>
    <cdr:sp macro="" textlink="">
      <cdr:nvSpPr>
        <cdr:cNvPr id="2" name="1 Flecha izquierda"/>
        <cdr:cNvSpPr/>
      </cdr:nvSpPr>
      <cdr:spPr>
        <a:xfrm xmlns:a="http://schemas.openxmlformats.org/drawingml/2006/main">
          <a:off x="5718271" y="5315221"/>
          <a:ext cx="653929" cy="109043"/>
        </a:xfrm>
        <a:prstGeom xmlns:a="http://schemas.openxmlformats.org/drawingml/2006/main" prst="leftArrow">
          <a:avLst/>
        </a:prstGeom>
        <a:solidFill xmlns:a="http://schemas.openxmlformats.org/drawingml/2006/main">
          <a:srgbClr val="7030A0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MX"/>
        </a:p>
      </cdr:txBody>
    </cdr:sp>
  </cdr:relSizeAnchor>
  <cdr:relSizeAnchor xmlns:cdr="http://schemas.openxmlformats.org/drawingml/2006/chartDrawing">
    <cdr:from>
      <cdr:x>0.78333</cdr:x>
      <cdr:y>0.77148</cdr:y>
    </cdr:from>
    <cdr:to>
      <cdr:x>0.8859</cdr:x>
      <cdr:y>0.85742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7274719" y="4702969"/>
          <a:ext cx="9525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MX" sz="1100"/>
        </a:p>
      </cdr:txBody>
    </cdr:sp>
  </cdr:relSizeAnchor>
  <cdr:relSizeAnchor xmlns:cdr="http://schemas.openxmlformats.org/drawingml/2006/chartDrawing">
    <cdr:from>
      <cdr:x>0.72273</cdr:x>
      <cdr:y>0.78188</cdr:y>
    </cdr:from>
    <cdr:to>
      <cdr:x>0.8585</cdr:x>
      <cdr:y>0.89711</cdr:y>
    </cdr:to>
    <cdr:sp macro="" textlink="">
      <cdr:nvSpPr>
        <cdr:cNvPr id="4" name="3 CuadroTexto"/>
        <cdr:cNvSpPr txBox="1"/>
      </cdr:nvSpPr>
      <cdr:spPr>
        <a:xfrm xmlns:a="http://schemas.openxmlformats.org/drawingml/2006/main">
          <a:off x="6660232" y="5064224"/>
          <a:ext cx="1251216" cy="7463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MX" sz="1400" b="1" dirty="0" smtClean="0"/>
            <a:t>Posición                     29</a:t>
          </a:r>
          <a:endParaRPr lang="es-MX" sz="1400" b="1" dirty="0"/>
        </a:p>
      </cdr:txBody>
    </cdr:sp>
  </cdr:relSizeAnchor>
  <cdr:relSizeAnchor xmlns:cdr="http://schemas.openxmlformats.org/drawingml/2006/chartDrawing">
    <cdr:from>
      <cdr:x>0.74617</cdr:x>
      <cdr:y>0.64847</cdr:y>
    </cdr:from>
    <cdr:to>
      <cdr:x>0.83266</cdr:x>
      <cdr:y>0.7913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876256" y="4200128"/>
          <a:ext cx="797043" cy="925110"/>
        </a:xfrm>
        <a:prstGeom xmlns:a="http://schemas.openxmlformats.org/drawingml/2006/main" prst="rect">
          <a:avLst/>
        </a:prstGeom>
      </cdr:spPr>
    </cdr:pic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0.8423</cdr:x>
      <cdr:y>0.71289</cdr:y>
    </cdr:from>
    <cdr:to>
      <cdr:x>0.87692</cdr:x>
      <cdr:y>0.73438</cdr:y>
    </cdr:to>
    <cdr:sp macro="" textlink="">
      <cdr:nvSpPr>
        <cdr:cNvPr id="2" name="1 Flecha izquierda"/>
        <cdr:cNvSpPr/>
      </cdr:nvSpPr>
      <cdr:spPr>
        <a:xfrm xmlns:a="http://schemas.openxmlformats.org/drawingml/2006/main" flipV="1">
          <a:off x="7822333" y="4345777"/>
          <a:ext cx="321542" cy="130973"/>
        </a:xfrm>
        <a:prstGeom xmlns:a="http://schemas.openxmlformats.org/drawingml/2006/main" prst="leftArrow">
          <a:avLst/>
        </a:prstGeom>
        <a:solidFill xmlns:a="http://schemas.openxmlformats.org/drawingml/2006/main">
          <a:srgbClr val="7030A0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MX"/>
        </a:p>
      </cdr:txBody>
    </cdr:sp>
  </cdr:relSizeAnchor>
  <cdr:relSizeAnchor xmlns:cdr="http://schemas.openxmlformats.org/drawingml/2006/chartDrawing">
    <cdr:from>
      <cdr:x>0.88077</cdr:x>
      <cdr:y>0.67578</cdr:y>
    </cdr:from>
    <cdr:to>
      <cdr:x>0.99615</cdr:x>
      <cdr:y>0.80411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7515117" y="4377026"/>
          <a:ext cx="984473" cy="8312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s-MX" sz="1600" b="1" dirty="0" smtClean="0"/>
            <a:t>Posición            25</a:t>
          </a:r>
          <a:endParaRPr lang="es-MX" sz="1600" b="1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0.08705</cdr:x>
      <cdr:y>0.0269</cdr:y>
    </cdr:from>
    <cdr:to>
      <cdr:x>0.9461</cdr:x>
      <cdr:y>0.1535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795985" y="184480"/>
          <a:ext cx="7855153" cy="8682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s-MX" sz="2000" kern="1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ea typeface="+mj-ea"/>
              <a:cs typeface="+mj-cs"/>
            </a:rPr>
            <a:t>RESULTADO DEL INDICE DE </a:t>
          </a:r>
          <a:endParaRPr lang="es-MX" sz="2000" kern="1200" dirty="0" smtClean="0">
            <a:solidFill>
              <a:schemeClr val="tx1">
                <a:lumMod val="75000"/>
                <a:lumOff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" pitchFamily="34" charset="0"/>
            <a:ea typeface="+mj-ea"/>
            <a:cs typeface="+mj-cs"/>
          </a:endParaRPr>
        </a:p>
        <a:p xmlns:a="http://schemas.openxmlformats.org/drawingml/2006/main">
          <a:pPr algn="ctr"/>
          <a:r>
            <a:rPr lang="es-MX" sz="2000" kern="12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ea typeface="+mj-ea"/>
              <a:cs typeface="+mj-cs"/>
            </a:rPr>
            <a:t>LA </a:t>
          </a:r>
          <a:r>
            <a:rPr lang="es-MX" sz="2000" kern="1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ea typeface="+mj-ea"/>
              <a:cs typeface="+mj-cs"/>
            </a:rPr>
            <a:t>MÉTRICA 2014</a:t>
          </a:r>
        </a:p>
      </cdr:txBody>
    </cdr:sp>
  </cdr:relSizeAnchor>
  <cdr:relSizeAnchor xmlns:cdr="http://schemas.openxmlformats.org/drawingml/2006/chartDrawing">
    <cdr:from>
      <cdr:x>0.29061</cdr:x>
      <cdr:y>0.10158</cdr:y>
    </cdr:from>
    <cdr:to>
      <cdr:x>0.72863</cdr:x>
      <cdr:y>0.29738</cdr:y>
    </cdr:to>
    <cdr:sp macro="" textlink="">
      <cdr:nvSpPr>
        <cdr:cNvPr id="4" name="3 CuadroTexto"/>
        <cdr:cNvSpPr txBox="1"/>
      </cdr:nvSpPr>
      <cdr:spPr>
        <a:xfrm xmlns:a="http://schemas.openxmlformats.org/drawingml/2006/main">
          <a:off x="2532052" y="707488"/>
          <a:ext cx="3816454" cy="13636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s-MX" sz="1600" b="1" dirty="0"/>
            <a:t>Puntaje </a:t>
          </a:r>
          <a:r>
            <a:rPr lang="es-MX" sz="1600" b="1" dirty="0" smtClean="0"/>
            <a:t>máximo:</a:t>
          </a:r>
          <a:r>
            <a:rPr lang="es-MX" sz="1600" b="1" baseline="0" dirty="0" smtClean="0"/>
            <a:t> </a:t>
          </a:r>
          <a:r>
            <a:rPr lang="es-MX" sz="1600" b="1" baseline="0" dirty="0"/>
            <a:t>.</a:t>
          </a:r>
          <a:r>
            <a:rPr lang="es-MX" sz="1600" b="0" baseline="0" dirty="0"/>
            <a:t>828 (Federación</a:t>
          </a:r>
          <a:r>
            <a:rPr lang="es-MX" sz="1600" b="1" baseline="0" dirty="0"/>
            <a:t>)</a:t>
          </a:r>
        </a:p>
        <a:p xmlns:a="http://schemas.openxmlformats.org/drawingml/2006/main">
          <a:pPr algn="ctr"/>
          <a:r>
            <a:rPr lang="es-MX" sz="1600" b="1" baseline="0" dirty="0"/>
            <a:t>Puntaje </a:t>
          </a:r>
          <a:r>
            <a:rPr lang="es-MX" sz="1600" b="1" baseline="0" dirty="0" smtClean="0"/>
            <a:t>mínimo: </a:t>
          </a:r>
          <a:r>
            <a:rPr lang="es-MX" sz="1600" b="0" baseline="0" dirty="0"/>
            <a:t>.562 (Baja California Sur</a:t>
          </a:r>
          <a:r>
            <a:rPr lang="es-MX" sz="1600" b="1" baseline="0" dirty="0"/>
            <a:t>)</a:t>
          </a:r>
        </a:p>
        <a:p xmlns:a="http://schemas.openxmlformats.org/drawingml/2006/main">
          <a:pPr algn="ctr"/>
          <a:r>
            <a:rPr lang="es-MX" sz="1600" b="1" dirty="0"/>
            <a:t>Puntaje</a:t>
          </a:r>
          <a:r>
            <a:rPr lang="es-MX" sz="1600" b="1" baseline="0" dirty="0"/>
            <a:t> de Baja California: </a:t>
          </a:r>
          <a:r>
            <a:rPr lang="es-MX" sz="1600" b="0" baseline="0" dirty="0"/>
            <a:t>.699</a:t>
          </a:r>
          <a:endParaRPr lang="es-MX" sz="1600" b="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97F0A-AD81-4F66-BA50-58822B4D631D}" type="datetimeFigureOut">
              <a:rPr lang="es-ES" smtClean="0"/>
              <a:pPr/>
              <a:t>16/05/2016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6886B-6A9F-489E-B75B-4B3F2A60CB4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299249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74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689827-6E2E-406B-BC4A-1C172BA4DF2D}" type="slidenum">
              <a:rPr lang="es-MX" smtClean="0"/>
              <a:pPr/>
              <a:t>24</a:t>
            </a:fld>
            <a:endParaRPr lang="es-MX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74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689827-6E2E-406B-BC4A-1C172BA4DF2D}" type="slidenum">
              <a:rPr lang="es-MX" smtClean="0"/>
              <a:pPr/>
              <a:t>31</a:t>
            </a:fld>
            <a:endParaRPr lang="es-MX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74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689827-6E2E-406B-BC4A-1C172BA4DF2D}" type="slidenum">
              <a:rPr lang="es-MX" smtClean="0"/>
              <a:pPr/>
              <a:t>32</a:t>
            </a:fld>
            <a:endParaRPr lang="es-MX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74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689827-6E2E-406B-BC4A-1C172BA4DF2D}" type="slidenum">
              <a:rPr lang="es-MX" smtClean="0"/>
              <a:pPr/>
              <a:t>34</a:t>
            </a:fld>
            <a:endParaRPr lang="es-MX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9771-A138-4517-A20C-333E8B259A6E}" type="datetimeFigureOut">
              <a:rPr lang="es-MX" smtClean="0"/>
              <a:pPr/>
              <a:t>16/05/2016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446A-FE40-492C-953F-D2734FE4FA1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9771-A138-4517-A20C-333E8B259A6E}" type="datetimeFigureOut">
              <a:rPr lang="es-MX" smtClean="0"/>
              <a:pPr/>
              <a:t>16/05/2016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446A-FE40-492C-953F-D2734FE4FA1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9771-A138-4517-A20C-333E8B259A6E}" type="datetimeFigureOut">
              <a:rPr lang="es-MX" smtClean="0"/>
              <a:pPr/>
              <a:t>16/05/2016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446A-FE40-492C-953F-D2734FE4FA1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9771-A138-4517-A20C-333E8B259A6E}" type="datetimeFigureOut">
              <a:rPr lang="es-MX" smtClean="0"/>
              <a:pPr/>
              <a:t>16/05/2016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446A-FE40-492C-953F-D2734FE4FA1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9771-A138-4517-A20C-333E8B259A6E}" type="datetimeFigureOut">
              <a:rPr lang="es-MX" smtClean="0"/>
              <a:pPr/>
              <a:t>16/05/2016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446A-FE40-492C-953F-D2734FE4FA1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9771-A138-4517-A20C-333E8B259A6E}" type="datetimeFigureOut">
              <a:rPr lang="es-MX" smtClean="0"/>
              <a:pPr/>
              <a:t>16/05/2016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446A-FE40-492C-953F-D2734FE4FA1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9771-A138-4517-A20C-333E8B259A6E}" type="datetimeFigureOut">
              <a:rPr lang="es-MX" smtClean="0"/>
              <a:pPr/>
              <a:t>16/05/2016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446A-FE40-492C-953F-D2734FE4FA1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9771-A138-4517-A20C-333E8B259A6E}" type="datetimeFigureOut">
              <a:rPr lang="es-MX" smtClean="0"/>
              <a:pPr/>
              <a:t>16/05/2016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446A-FE40-492C-953F-D2734FE4FA1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9771-A138-4517-A20C-333E8B259A6E}" type="datetimeFigureOut">
              <a:rPr lang="es-MX" smtClean="0"/>
              <a:pPr/>
              <a:t>16/05/2016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446A-FE40-492C-953F-D2734FE4FA1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9771-A138-4517-A20C-333E8B259A6E}" type="datetimeFigureOut">
              <a:rPr lang="es-MX" smtClean="0"/>
              <a:pPr/>
              <a:t>16/05/2016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446A-FE40-492C-953F-D2734FE4FA1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9771-A138-4517-A20C-333E8B259A6E}" type="datetimeFigureOut">
              <a:rPr lang="es-MX" smtClean="0"/>
              <a:pPr/>
              <a:t>16/05/2016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446A-FE40-492C-953F-D2734FE4FA1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69771-A138-4517-A20C-333E8B259A6E}" type="datetimeFigureOut">
              <a:rPr lang="es-MX" smtClean="0"/>
              <a:pPr/>
              <a:t>16/05/2016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8446A-FE40-492C-953F-D2734FE4FA1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7.gi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0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36512" y="2249438"/>
            <a:ext cx="9180512" cy="2979762"/>
          </a:xfrm>
        </p:spPr>
        <p:txBody>
          <a:bodyPr>
            <a:normAutofit fontScale="90000"/>
          </a:bodyPr>
          <a:lstStyle/>
          <a:p>
            <a:r>
              <a:rPr lang="es-ES" sz="53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/>
            </a:r>
            <a:br>
              <a:rPr lang="es-ES" sz="53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</a:br>
            <a:r>
              <a:rPr lang="es-ES" sz="49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¿Cómo vamos en Baja California?</a:t>
            </a:r>
            <a:r>
              <a:rPr lang="es-ES" sz="53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/>
            </a:r>
            <a:br>
              <a:rPr lang="es-ES" sz="53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</a:br>
            <a:r>
              <a:rPr lang="es-ES" sz="49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Resultados del Estudio Nacional </a:t>
            </a:r>
            <a:br>
              <a:rPr lang="es-ES" sz="49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</a:br>
            <a:r>
              <a:rPr lang="es-ES" sz="49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Métrica de la Transparencia 2014</a:t>
            </a:r>
            <a:r>
              <a:rPr lang="es-E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/>
            </a:r>
            <a:br>
              <a:rPr lang="es-E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</a:br>
            <a:r>
              <a:rPr lang="es-ES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es-ES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es-MX" dirty="0"/>
          </a:p>
        </p:txBody>
      </p:sp>
      <p:pic>
        <p:nvPicPr>
          <p:cNvPr id="1026" name="Picture 2" descr="C:\Users\usr\AppData\Local\Microsoft\Windows\Temporary Internet Files\Content.Outlook\D5MDRNTU\Logo_ITAIPBC016_ConLupa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847" y="360040"/>
            <a:ext cx="3474073" cy="1340768"/>
          </a:xfrm>
          <a:prstGeom prst="rect">
            <a:avLst/>
          </a:prstGeom>
          <a:noFill/>
        </p:spPr>
      </p:pic>
      <p:sp>
        <p:nvSpPr>
          <p:cNvPr id="1032" name="AutoShape 8" descr="data:image/png;base64,iVBORw0KGgoAAAANSUhEUgAAAOEAAADhCAMAAAAJbSJIAAAAhFBMVEX///8AAAAUFBTo6Oj7+/uzs7P4+PiCgoLb29vl5eXKysrh4eHz8/Pt7e2enp7w8PCYmJh8fHy+vr47Ozt1dXVRUVHV1dXJyclEREQ1NTWRkZEmJiYhISG1tbVkZGRJSUloaGimpqYZGRlaWlouLi6Hh4dvb28XFxcNDQ0lJSVQUFBAQEBqzJTsAAALJUlEQVR4nO2deX/6LAzAp9Z6TKvWa9Z51GM/3d7/+3s81gkF2gQC1Ofj97+5SomFEEKSvr29ePHixYsX1SAMG41BGEIuDcJeox8GtntEx3s3muyni8WufliMp+tJc9ZRXtueJ+vpz+JQPy9+puskboN+Ep804q9xTeD0MYr74rWr7UK49LBeNTz0G8ig+X0Sxfulvo/ZcRjEU9W1p+mqmk9yNlFKlwl5zIZrOPwsvHKXiI/cN92PMvlubN8v14YJ4MpWtZ5jZwqS78pXsAJemfqW6kHQAsuHYqHWwW7pqtWLKdV4jEdr8tWuY9q3eG/9jU0Ba7WNb6U6+2dXwIsJ4Hcyxrblu3B+/58LWKst/ZlxSgE/Jsn8/U6cyAxVhumoObtd2W629ormep4EnMv7s242eAUYNiJF12v7Jv98+vFWdtnWnVAs77K+HFK57uskdfHilkyJdGQm3dCuKHJCyTp/aKqXr16a+8JEpST7I7Hl2e0/wcClsSqxRIfFy3OPNe5284IrZ8LO45Csx+fl7rRbHjZfaexiBRkK8n2Ur82Pnu+LlUconY4M/0YxlSQK2sI9j6DvTaAXA2zBbddUiiIE9wP0J21eL24CLozKRax9QhrSQ7j9DPzVxhJ4sTgPJNQt7T76eT0KF/CiEKFq4gsiYm1hZazmd7xFetGAYmPojwn9EtLI3cLWbMjfR8Un+WPM6bkRdft/gKbiFeLZ2OcNsLFFOwPsH2mR3janSG2uSk2ohLU95W15z6i9MXoF7kIgFJE3Z052t6cpWEJCEXk9k5C1KyXM7rNOmrPeYDDoxFFLPM+5QTWaAm6QWn6Ed3Vab815bdZPpUISadQO1+iWplE1vUMiNZhma4mINEovtdCmFm3xOS5JFi7uDO1A0aI2qSDihKDVkDMWvwhaNOD9kBeRwEIecA3a3miXEeTPFH7Mzzn41dCnO/pO3t1hvgvgjjf9TsM7OY/Ywfghcub+9+PzsN+Zp0lrNJmMWkk6azhz+4W5XaTxQ+Qsml/V1ZiJrvvFyNVCknOKLUzb47b3w8tPOEtUZ/ibNoUA5aT8bU1/WU7CZltlI96oY9w3BvCbHdM1kXMPLQvEcyjijL+roa4pc0bncBNqwNuohos0NrBk7+J4k3+Ihh4NfOhMRCNFIdx0qZu1pRFbMrZ/UpRyNzQ7MoaEpAn8HsQE6WXV3K9yLb4fT5d9Zl4nzS9z618CHeK8Z9VsIsK9XyzLqwHb/f3jzPU7+8m27IdhdiwOHeLc3czUm274Rcoe+zMiPkY940liPCVAEbljYyNVk1t6EKwZ2+Bhz3aZKx7CsJMdZhil7K2mBgL2dtoScvzNum/mw1O2VPfZS7egjnFDy2TLo4oawZI9roD7NHtcXBjLAmSicIEhn/oCQmNfS8m8H3zESqZlU/bDOmit4RvSl5AskDSzjuVantPXn7DgRBoJyR7hY5vKfZrJwqmzH1DX+J9KW8KinRKOv+WC1fIf2Yfcth12bMD5qU+6AkKPZMt5BJuwrrvH1pUZLGeYCcY99qWuhCmVgGum0ceCyFoiD9sQuMPkpi5sYEugWir4cde+D8k6b0z+9vgDaphyDrKtroQEwrWiSMz4mUVRJPqq4yhK4Y4ezjOsG8k4UHUbgbUYJpK7dBW9xmDrPJUP5tX1DlEEdduSkE8q022FYr2nDQp5wN1ko9uK3t7XiYR8/Iu2Y6jCEvL2svaBWHUl5IPD9HeHlZUwZ03qey8rK2HO1tJPBauqhLkARoODmYpKmF+mDY70qilhPjVpXf4VJRQSkgcyCrlXJqeyFBKanu2V9slokJBImD+0MEOocfBpFCBBIiHWHd0r0P3ds9C8jzOZPEiTal37UkQedCSn0YbTnEZCnK67LQWHSPBlBHPZafuH4Swn8pZilF0v+9J02O5l3Q8Hq5a0bsjOMAYtBCc/FIOJ6OEiEH6+Rsdja7RXBoAYBtKsisutIID7iVJUu4aBl/3yO4CBulHEHMciTANBKdxQGXWY9d8TwmOLMA6dVWSm67EAeep/EC1+mofQUT7Di4iD8jvCa/pcVC1BrCethLVz2W/eB+Ye3iCJSSKWsMwvPUecxW5oQrHJJayt1SM1LK0axkBly+tHmahROcBTRBt0sY/SIhjmMoqHZyEkS/2XBeVBT4BanOB8p+wsaqTf5V/55TwkDrK2WA5q2hpeSI5K6UbR95JVPfXFV5M+htxSSTYIt+CbTne+GkYX4vkMsJpq4KZgklJAB1Ca3igo0tFgUMUpILGchctCs+ZPyhIYcjhNjsOYwiqWb31ZdquKjdtqdH1JLSssVx0P9/e4iPLnwG1JJZzui9hAUulKwtZDITrTFeNPa3TKh+raUVpYDkMJGQOtUWxBTPzI9/ZmNkxz/plYtf5sCqq+2QaZ1pXvudDx+TEfsno4xl4rJCN2NhK20jbb8Wp4PO5Hx+EqdpSvWEBqJKHOuUkYwkrzU2Fm16D3451kelmDP9eRu0q7QbkYBSDHYMio25KKjISIZ5JwkIVe3jklNHVVpBVmjcjBhQx2cidBY0dP0cSqQcUmh0KZfpMwEgQmExFlpkgOKx1tpPRXRNQzkO1jdrZk4gm082ZQWz3pbHBkq+ouibjFUFr20tVrBDBnCg8+yhtmkRrldmvfPejIbl4K7og2kL7whLRwYBE6GwxsVqf0GTrzK+qsidg8HakPwFnZcp0kPWyoizR2x51nUeOQRtVU3NrvRyvRIJMGmlgVigOvTRUJAtkbhhbirkMyEWEFw0nAh3/J7Zn3h3EtjGLJmbPDV0DgQ/jkPz8z2pfCgVmab8NlhUb8mb70NJrTyaKeHAKasAUu3kzZPc4yk8QOs0Pl7NZHRSQhd9IjDtO3t97xtwrHIXXsYbQhobxyQtBuRlGz49xBjDdqpNYIZ7doZ0VaAV9ISWozp+wVrvYNEEKduJNPiZ+tx/qa/JcJ/UN3ky8RkYlZrcY78u7ovilPlkryN6GrJGCvSIpCZCvaIDnU60vla5G8oJ9WojCcB3YCnPSBvRlFxth312E48wh7w8Sr7zC6yQA9V+KdapktKgwEfI5hahZQ8wzD1Cw+cVGt91DLMA1n912Fv4yGeQLiqMpTcQWPoi/iUCUTlKFNGceuSl32Ry/FZFlBqDsMkClnZrLIq9nH/l8pfmUQ0RWDzLNLvG+agq7+RgLG3mscYj/CZKnqsvT2IC3NPhnbufsZGa4oEg/gjFO3+/xGZCkRr4Bdy503sT0hq4aMY+3GDph5Sm66sbFvmM+lUSwOWdo9JPQu35UdbZUllti9epFj6TXUXWrb2gQLz9GrfpExptU5fbNEGDt8E66P9OUgaCCbjv5StMsgSq+0Ue6CChKFE1ZljZBCkUPqsVACAGTktIwqj9Er5kZc1dZBAVMBq7pQPDBdMjC5/37Qfp3KHXx4mnvMzLdqK9I7Ruq0R1bq0SYmh1XVtddYTGw3dx5REwxeEtfz5FPDoj9MSYtZWkR/mD6DJr2iHYUTVMkzUwQyx/2Bt9JdaHSLy6a+Ow5GNwLcpHSAWzTNmgBZVMwjJ70zVP1gZvfoHUo9h8l2Ry85lqiCvBP0Urgr779gGGsFbBCUz3OHjoc/9N1pFDq5h9X3QbHoGN+p706j0KmlgM+v84mOMnUbEWTKQSNP3XefkWjYbb67jAS/XOiVmPEH3i/8LD6aDLxlSvNuKnfgN8Gp7y4jwVdlfxY/W8Y3WsJn2llcwS+ILiK4KTmh0zOe4tSJBe0z9d1hNGijxuL7RqxQR0e6Nz529SdirOP2bjwT1ciQevHixYsX/zf+AzZCtKDEHMzy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34" name="AutoShape 10" descr="data:image/png;base64,iVBORw0KGgoAAAANSUhEUgAAAOEAAADhCAMAAAAJbSJIAAAAhFBMVEX///8AAAAUFBTo6Oj7+/uzs7P4+PiCgoLb29vl5eXKysrh4eHz8/Pt7e2enp7w8PCYmJh8fHy+vr47Ozt1dXVRUVHV1dXJyclEREQ1NTWRkZEmJiYhISG1tbVkZGRJSUloaGimpqYZGRlaWlouLi6Hh4dvb28XFxcNDQ0lJSVQUFBAQEBqzJTsAAALJUlEQVR4nO2deX/6LAzAp9Z6TKvWa9Z51GM/3d7/+3s81gkF2gQC1Ofj97+5SomFEEKSvr29ePHixYsX1SAMG41BGEIuDcJeox8GtntEx3s3muyni8WufliMp+tJc9ZRXtueJ+vpz+JQPy9+puskboN+Ep804q9xTeD0MYr74rWr7UK49LBeNTz0G8ig+X0Sxfulvo/ZcRjEU9W1p+mqmk9yNlFKlwl5zIZrOPwsvHKXiI/cN92PMvlubN8v14YJ4MpWtZ5jZwqS78pXsAJemfqW6kHQAsuHYqHWwW7pqtWLKdV4jEdr8tWuY9q3eG/9jU0Ba7WNb6U6+2dXwIsJ4Hcyxrblu3B+/58LWKst/ZlxSgE/Jsn8/U6cyAxVhumoObtd2W629ormep4EnMv7s242eAUYNiJF12v7Jv98+vFWdtnWnVAs77K+HFK57uskdfHilkyJdGQm3dCuKHJCyTp/aKqXr16a+8JEpST7I7Hl2e0/wcClsSqxRIfFy3OPNe5284IrZ8LO45Csx+fl7rRbHjZfaexiBRkK8n2Ur82Pnu+LlUconY4M/0YxlSQK2sI9j6DvTaAXA2zBbddUiiIE9wP0J21eL24CLozKRax9QhrSQ7j9DPzVxhJ4sTgPJNQt7T76eT0KF/CiEKFq4gsiYm1hZazmd7xFetGAYmPojwn9EtLI3cLWbMjfR8Un+WPM6bkRdft/gKbiFeLZ2OcNsLFFOwPsH2mR3janSG2uSk2ohLU95W15z6i9MXoF7kIgFJE3Z052t6cpWEJCEXk9k5C1KyXM7rNOmrPeYDDoxFFLPM+5QTWaAm6QWn6Ed3Vab815bdZPpUISadQO1+iWplE1vUMiNZhma4mINEovtdCmFm3xOS5JFi7uDO1A0aI2qSDihKDVkDMWvwhaNOD9kBeRwEIecA3a3miXEeTPFH7Mzzn41dCnO/pO3t1hvgvgjjf9TsM7OY/Ywfghcub+9+PzsN+Zp0lrNJmMWkk6azhz+4W5XaTxQ+Qsml/V1ZiJrvvFyNVCknOKLUzb47b3w8tPOEtUZ/ibNoUA5aT8bU1/WU7CZltlI96oY9w3BvCbHdM1kXMPLQvEcyjijL+roa4pc0bncBNqwNuohos0NrBk7+J4k3+Ihh4NfOhMRCNFIdx0qZu1pRFbMrZ/UpRyNzQ7MoaEpAn8HsQE6WXV3K9yLb4fT5d9Zl4nzS9z618CHeK8Z9VsIsK9XyzLqwHb/f3jzPU7+8m27IdhdiwOHeLc3czUm274Rcoe+zMiPkY940liPCVAEbljYyNVk1t6EKwZ2+Bhz3aZKx7CsJMdZhil7K2mBgL2dtoScvzNum/mw1O2VPfZS7egjnFDy2TLo4oawZI9roD7NHtcXBjLAmSicIEhn/oCQmNfS8m8H3zESqZlU/bDOmit4RvSl5AskDSzjuVantPXn7DgRBoJyR7hY5vKfZrJwqmzH1DX+J9KW8KinRKOv+WC1fIf2Yfcth12bMD5qU+6AkKPZMt5BJuwrrvH1pUZLGeYCcY99qWuhCmVgGum0ceCyFoiD9sQuMPkpi5sYEugWir4cde+D8k6b0z+9vgDaphyDrKtroQEwrWiSMz4mUVRJPqq4yhK4Y4ezjOsG8k4UHUbgbUYJpK7dBW9xmDrPJUP5tX1DlEEdduSkE8q022FYr2nDQp5wN1ko9uK3t7XiYR8/Iu2Y6jCEvL2svaBWHUl5IPD9HeHlZUwZ03qey8rK2HO1tJPBauqhLkARoODmYpKmF+mDY70qilhPjVpXf4VJRQSkgcyCrlXJqeyFBKanu2V9slokJBImD+0MEOocfBpFCBBIiHWHd0r0P3ds9C8jzOZPEiTal37UkQedCSn0YbTnEZCnK67LQWHSPBlBHPZafuH4Swn8pZilF0v+9J02O5l3Q8Hq5a0bsjOMAYtBCc/FIOJ6OEiEH6+Rsdja7RXBoAYBtKsisutIID7iVJUu4aBl/3yO4CBulHEHMciTANBKdxQGXWY9d8TwmOLMA6dVWSm67EAeep/EC1+mofQUT7Di4iD8jvCa/pcVC1BrCethLVz2W/eB+Ye3iCJSSKWsMwvPUecxW5oQrHJJayt1SM1LK0axkBly+tHmahROcBTRBt0sY/SIhjmMoqHZyEkS/2XBeVBT4BanOB8p+wsaqTf5V/55TwkDrK2WA5q2hpeSI5K6UbR95JVPfXFV5M+htxSSTYIt+CbTne+GkYX4vkMsJpq4KZgklJAB1Ca3igo0tFgUMUpILGchctCs+ZPyhIYcjhNjsOYwiqWb31ZdquKjdtqdH1JLSssVx0P9/e4iPLnwG1JJZzui9hAUulKwtZDITrTFeNPa3TKh+raUVpYDkMJGQOtUWxBTPzI9/ZmNkxz/plYtf5sCqq+2QaZ1pXvudDx+TEfsno4xl4rJCN2NhK20jbb8Wp4PO5Hx+EqdpSvWEBqJKHOuUkYwkrzU2Fm16D3451kelmDP9eRu0q7QbkYBSDHYMio25KKjISIZ5JwkIVe3jklNHVVpBVmjcjBhQx2cidBY0dP0cSqQcUmh0KZfpMwEgQmExFlpkgOKx1tpPRXRNQzkO1jdrZk4gm082ZQWz3pbHBkq+ouibjFUFr20tVrBDBnCg8+yhtmkRrldmvfPejIbl4K7og2kL7whLRwYBE6GwxsVqf0GTrzK+qsidg8HakPwFnZcp0kPWyoizR2x51nUeOQRtVU3NrvRyvRIJMGmlgVigOvTRUJAtkbhhbirkMyEWEFw0nAh3/J7Zn3h3EtjGLJmbPDV0DgQ/jkPz8z2pfCgVmab8NlhUb8mb70NJrTyaKeHAKasAUu3kzZPc4yk8QOs0Pl7NZHRSQhd9IjDtO3t97xtwrHIXXsYbQhobxyQtBuRlGz49xBjDdqpNYIZ7doZ0VaAV9ISWozp+wVrvYNEEKduJNPiZ+tx/qa/JcJ/UN3ky8RkYlZrcY78u7ovilPlkryN6GrJGCvSIpCZCvaIDnU60vla5G8oJ9WojCcB3YCnPSBvRlFxth312E48wh7w8Sr7zC6yQA9V+KdapktKgwEfI5hahZQ8wzD1Cw+cVGt91DLMA1n912Fv4yGeQLiqMpTcQWPoi/iUCUTlKFNGceuSl32Ry/FZFlBqDsMkClnZrLIq9nH/l8pfmUQ0RWDzLNLvG+agq7+RgLG3mscYj/CZKnqsvT2IC3NPhnbufsZGa4oEg/gjFO3+/xGZCkRr4Bdy503sT0hq4aMY+3GDph5Sm66sbFvmM+lUSwOWdo9JPQu35UdbZUllti9epFj6TXUXWrb2gQLz9GrfpExptU5fbNEGDt8E66P9OUgaCCbjv5StMsgSq+0Ue6CChKFE1ZljZBCkUPqsVACAGTktIwqj9Er5kZc1dZBAVMBq7pQPDBdMjC5/37Qfp3KHXx4mnvMzLdqK9I7Ruq0R1bq0SYmh1XVtddYTGw3dx5REwxeEtfz5FPDoj9MSYtZWkR/mD6DJr2iHYUTVMkzUwQyx/2Bt9JdaHSLy6a+Ow5GNwLcpHSAWzTNmgBZVMwjJ70zVP1gZvfoHUo9h8l2Ry85lqiCvBP0Urgr779gGGsFbBCUz3OHjoc/9N1pFDq5h9X3QbHoGN+p706j0KmlgM+v84mOMnUbEWTKQSNP3XefkWjYbb67jAS/XOiVmPEH3i/8LD6aDLxlSvNuKnfgN8Gp7y4jwVdlfxY/W8Y3WsJn2llcwS+ILiK4KTmh0zOe4tSJBe0z9d1hNGijxuL7RqxQR0e6Nz529SdirOP2bjwT1ciQevHixYsX/zf+AzZCtKDEHMzy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36" name="AutoShape 12" descr="data:image/png;base64,iVBORw0KGgoAAAANSUhEUgAAAOEAAADhCAMAAAAJbSJIAAAAhFBMVEX///8AAAAUFBTo6Oj7+/uzs7P4+PiCgoLb29vl5eXKysrh4eHz8/Pt7e2enp7w8PCYmJh8fHy+vr47Ozt1dXVRUVHV1dXJyclEREQ1NTWRkZEmJiYhISG1tbVkZGRJSUloaGimpqYZGRlaWlouLi6Hh4dvb28XFxcNDQ0lJSVQUFBAQEBqzJTsAAALJUlEQVR4nO2deX/6LAzAp9Z6TKvWa9Z51GM/3d7/+3s81gkF2gQC1Ofj97+5SomFEEKSvr29ePHixYsX1SAMG41BGEIuDcJeox8GtntEx3s3muyni8WufliMp+tJc9ZRXtueJ+vpz+JQPy9+puskboN+Ep804q9xTeD0MYr74rWr7UK49LBeNTz0G8ig+X0Sxfulvo/ZcRjEU9W1p+mqmk9yNlFKlwl5zIZrOPwsvHKXiI/cN92PMvlubN8v14YJ4MpWtZ5jZwqS78pXsAJemfqW6kHQAsuHYqHWwW7pqtWLKdV4jEdr8tWuY9q3eG/9jU0Ba7WNb6U6+2dXwIsJ4Hcyxrblu3B+/58LWKst/ZlxSgE/Jsn8/U6cyAxVhumoObtd2W629ormep4EnMv7s242eAUYNiJF12v7Jv98+vFWdtnWnVAs77K+HFK57uskdfHilkyJdGQm3dCuKHJCyTp/aKqXr16a+8JEpST7I7Hl2e0/wcClsSqxRIfFy3OPNe5284IrZ8LO45Csx+fl7rRbHjZfaexiBRkK8n2Ur82Pnu+LlUconY4M/0YxlSQK2sI9j6DvTaAXA2zBbddUiiIE9wP0J21eL24CLozKRax9QhrSQ7j9DPzVxhJ4sTgPJNQt7T76eT0KF/CiEKFq4gsiYm1hZazmd7xFetGAYmPojwn9EtLI3cLWbMjfR8Un+WPM6bkRdft/gKbiFeLZ2OcNsLFFOwPsH2mR3janSG2uSk2ohLU95W15z6i9MXoF7kIgFJE3Z052t6cpWEJCEXk9k5C1KyXM7rNOmrPeYDDoxFFLPM+5QTWaAm6QWn6Ed3Vab815bdZPpUISadQO1+iWplE1vUMiNZhma4mINEovtdCmFm3xOS5JFi7uDO1A0aI2qSDihKDVkDMWvwhaNOD9kBeRwEIecA3a3miXEeTPFH7Mzzn41dCnO/pO3t1hvgvgjjf9TsM7OY/Ywfghcub+9+PzsN+Zp0lrNJmMWkk6azhz+4W5XaTxQ+Qsml/V1ZiJrvvFyNVCknOKLUzb47b3w8tPOEtUZ/ibNoUA5aT8bU1/WU7CZltlI96oY9w3BvCbHdM1kXMPLQvEcyjijL+roa4pc0bncBNqwNuohos0NrBk7+J4k3+Ihh4NfOhMRCNFIdx0qZu1pRFbMrZ/UpRyNzQ7MoaEpAn8HsQE6WXV3K9yLb4fT5d9Zl4nzS9z618CHeK8Z9VsIsK9XyzLqwHb/f3jzPU7+8m27IdhdiwOHeLc3czUm274Rcoe+zMiPkY940liPCVAEbljYyNVk1t6EKwZ2+Bhz3aZKx7CsJMdZhil7K2mBgL2dtoScvzNum/mw1O2VPfZS7egjnFDy2TLo4oawZI9roD7NHtcXBjLAmSicIEhn/oCQmNfS8m8H3zESqZlU/bDOmit4RvSl5AskDSzjuVantPXn7DgRBoJyR7hY5vKfZrJwqmzH1DX+J9KW8KinRKOv+WC1fIf2Yfcth12bMD5qU+6AkKPZMt5BJuwrrvH1pUZLGeYCcY99qWuhCmVgGum0ceCyFoiD9sQuMPkpi5sYEugWir4cde+D8k6b0z+9vgDaphyDrKtroQEwrWiSMz4mUVRJPqq4yhK4Y4ezjOsG8k4UHUbgbUYJpK7dBW9xmDrPJUP5tX1DlEEdduSkE8q022FYr2nDQp5wN1ko9uK3t7XiYR8/Iu2Y6jCEvL2svaBWHUl5IPD9HeHlZUwZ03qey8rK2HO1tJPBauqhLkARoODmYpKmF+mDY70qilhPjVpXf4VJRQSkgcyCrlXJqeyFBKanu2V9slokJBImD+0MEOocfBpFCBBIiHWHd0r0P3ds9C8jzOZPEiTal37UkQedCSn0YbTnEZCnK67LQWHSPBlBHPZafuH4Swn8pZilF0v+9J02O5l3Q8Hq5a0bsjOMAYtBCc/FIOJ6OEiEH6+Rsdja7RXBoAYBtKsisutIID7iVJUu4aBl/3yO4CBulHEHMciTANBKdxQGXWY9d8TwmOLMA6dVWSm67EAeep/EC1+mofQUT7Di4iD8jvCa/pcVC1BrCethLVz2W/eB+Ye3iCJSSKWsMwvPUecxW5oQrHJJayt1SM1LK0axkBly+tHmahROcBTRBt0sY/SIhjmMoqHZyEkS/2XBeVBT4BanOB8p+wsaqTf5V/55TwkDrK2WA5q2hpeSI5K6UbR95JVPfXFV5M+htxSSTYIt+CbTne+GkYX4vkMsJpq4KZgklJAB1Ca3igo0tFgUMUpILGchctCs+ZPyhIYcjhNjsOYwiqWb31ZdquKjdtqdH1JLSssVx0P9/e4iPLnwG1JJZzui9hAUulKwtZDITrTFeNPa3TKh+raUVpYDkMJGQOtUWxBTPzI9/ZmNkxz/plYtf5sCqq+2QaZ1pXvudDx+TEfsno4xl4rJCN2NhK20jbb8Wp4PO5Hx+EqdpSvWEBqJKHOuUkYwkrzU2Fm16D3451kelmDP9eRu0q7QbkYBSDHYMio25KKjISIZ5JwkIVe3jklNHVVpBVmjcjBhQx2cidBY0dP0cSqQcUmh0KZfpMwEgQmExFlpkgOKx1tpPRXRNQzkO1jdrZk4gm082ZQWz3pbHBkq+ouibjFUFr20tVrBDBnCg8+yhtmkRrldmvfPejIbl4K7og2kL7whLRwYBE6GwxsVqf0GTrzK+qsidg8HakPwFnZcp0kPWyoizR2x51nUeOQRtVU3NrvRyvRIJMGmlgVigOvTRUJAtkbhhbirkMyEWEFw0nAh3/J7Zn3h3EtjGLJmbPDV0DgQ/jkPz8z2pfCgVmab8NlhUb8mb70NJrTyaKeHAKasAUu3kzZPc4yk8QOs0Pl7NZHRSQhd9IjDtO3t97xtwrHIXXsYbQhobxyQtBuRlGz49xBjDdqpNYIZ7doZ0VaAV9ISWozp+wVrvYNEEKduJNPiZ+tx/qa/JcJ/UN3ky8RkYlZrcY78u7ovilPlkryN6GrJGCvSIpCZCvaIDnU60vla5G8oJ9WojCcB3YCnPSBvRlFxth312E48wh7w8Sr7zC6yQA9V+KdapktKgwEfI5hahZQ8wzD1Cw+cVGt91DLMA1n912Fv4yGeQLiqMpTcQWPoi/iUCUTlKFNGceuSl32Ry/FZFlBqDsMkClnZrLIq9nH/l8pfmUQ0RWDzLNLvG+agq7+RgLG3mscYj/CZKnqsvT2IC3NPhnbufsZGa4oEg/gjFO3+/xGZCkRr4Bdy503sT0hq4aMY+3GDph5Sm66sbFvmM+lUSwOWdo9JPQu35UdbZUllti9epFj6TXUXWrb2gQLz9GrfpExptU5fbNEGDt8E66P9OUgaCCbjv5StMsgSq+0Ue6CChKFE1ZljZBCkUPqsVACAGTktIwqj9Er5kZc1dZBAVMBq7pQPDBdMjC5/37Qfp3KHXx4mnvMzLdqK9I7Ruq0R1bq0SYmh1XVtddYTGw3dx5REwxeEtfz5FPDoj9MSYtZWkR/mD6DJr2iHYUTVMkzUwQyx/2Bt9JdaHSLy6a+Ow5GNwLcpHSAWzTNmgBZVMwjJ70zVP1gZvfoHUo9h8l2Ry85lqiCvBP0Urgr779gGGsFbBCUz3OHjoc/9N1pFDq5h9X3QbHoGN+p706j0KmlgM+v84mOMnUbEWTKQSNP3XefkWjYbb67jAS/XOiVmPEH3i/8LD6aDLxlSvNuKnfgN8Gp7y4jwVdlfxY/W8Y3WsJn2llcwS+ILiK4KTmh0zOe4tSJBe0z9d1hNGijxuL7RqxQR0e6Nz529SdirOP2bjwT1ciQevHixYsX/zf+AzZCtKDEHMzy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cxnSp>
        <p:nvCxnSpPr>
          <p:cNvPr id="11" name="10 Conector recto"/>
          <p:cNvCxnSpPr/>
          <p:nvPr/>
        </p:nvCxnSpPr>
        <p:spPr>
          <a:xfrm>
            <a:off x="-36512" y="6741368"/>
            <a:ext cx="9180512" cy="0"/>
          </a:xfrm>
          <a:prstGeom prst="line">
            <a:avLst/>
          </a:prstGeom>
          <a:ln w="762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827584" y="4797152"/>
            <a:ext cx="7488832" cy="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2 Subtítulo"/>
          <p:cNvSpPr>
            <a:spLocks noGrp="1"/>
          </p:cNvSpPr>
          <p:nvPr>
            <p:ph type="subTitle" idx="1"/>
          </p:nvPr>
        </p:nvSpPr>
        <p:spPr>
          <a:xfrm>
            <a:off x="3347864" y="5445224"/>
            <a:ext cx="5616624" cy="648072"/>
          </a:xfrm>
        </p:spPr>
        <p:txBody>
          <a:bodyPr>
            <a:normAutofit fontScale="70000" lnSpcReduction="20000"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ln w="10541" cmpd="sng">
                  <a:noFill/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Helvetica" pitchFamily="34" charset="0"/>
              </a:rPr>
              <a:t>Mtra. Elba Manoella Estudillo Osuna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smtClean="0">
                <a:ln w="10541" cmpd="sng">
                  <a:noFill/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Helvetica" pitchFamily="34" charset="0"/>
              </a:rPr>
              <a:t>Comisionada </a:t>
            </a:r>
            <a:r>
              <a:rPr lang="es-ES" dirty="0">
                <a:ln w="10541" cmpd="sng">
                  <a:noFill/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Helvetica" pitchFamily="34" charset="0"/>
              </a:rPr>
              <a:t>Ciudadana Titular</a:t>
            </a:r>
          </a:p>
          <a:p>
            <a:pPr algn="r"/>
            <a:endParaRPr lang="es-MX" dirty="0">
              <a:latin typeface="Helvetica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013176"/>
            <a:ext cx="1296144" cy="1391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5013176"/>
            <a:ext cx="1728191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>
            <a:graphicFrameLocks noGrp="1"/>
          </p:cNvGraphicFramePr>
          <p:nvPr/>
        </p:nvGraphicFramePr>
        <p:xfrm>
          <a:off x="0" y="381000"/>
          <a:ext cx="9215438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C:\Users\usr\AppData\Local\Microsoft\Windows\Temporary Internet Files\Content.Outlook\D5MDRNTU\Logo_ITAIPBC016_ConLupa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72008"/>
            <a:ext cx="1235108" cy="476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48072" y="385500"/>
            <a:ext cx="81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j-ea"/>
                <a:cs typeface="+mj-cs"/>
              </a:rPr>
              <a:t>DIMENSIÓN  DE NORMATIVIDAD</a:t>
            </a:r>
          </a:p>
        </p:txBody>
      </p:sp>
      <p:graphicFrame>
        <p:nvGraphicFramePr>
          <p:cNvPr id="3" name="2 Diagrama"/>
          <p:cNvGraphicFramePr/>
          <p:nvPr/>
        </p:nvGraphicFramePr>
        <p:xfrm>
          <a:off x="323528" y="1397000"/>
          <a:ext cx="8352928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403648" y="6197242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es-MX" sz="2000" dirty="0" smtClean="0">
                <a:latin typeface="Helvetica" pitchFamily="34" charset="0"/>
                <a:ea typeface="+mj-ea"/>
                <a:cs typeface="+mj-cs"/>
              </a:rPr>
              <a:t>Avance de 5 posiciones </a:t>
            </a:r>
            <a:endParaRPr lang="es-MX" sz="2000" dirty="0">
              <a:latin typeface="Helvetica" pitchFamily="34" charset="0"/>
              <a:ea typeface="+mj-ea"/>
              <a:cs typeface="+mj-cs"/>
            </a:endParaRPr>
          </a:p>
        </p:txBody>
      </p:sp>
      <p:pic>
        <p:nvPicPr>
          <p:cNvPr id="5" name="Picture 2" descr="http://www.metricadetransparencia.cide.edu/images/path/btnNorm.gif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624629" y="5229200"/>
            <a:ext cx="1099499" cy="911476"/>
          </a:xfrm>
          <a:prstGeom prst="rect">
            <a:avLst/>
          </a:prstGeom>
          <a:noFill/>
        </p:spPr>
      </p:pic>
      <p:pic>
        <p:nvPicPr>
          <p:cNvPr id="8" name="Picture 2" descr="C:\Users\usr\AppData\Local\Microsoft\Windows\Temporary Internet Files\Content.Outlook\D5MDRNTU\Logo_ITAIPBC016_ConLupa (2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2" y="151552"/>
            <a:ext cx="1961905" cy="757168"/>
          </a:xfrm>
          <a:prstGeom prst="rect">
            <a:avLst/>
          </a:prstGeom>
          <a:noFill/>
        </p:spPr>
      </p:pic>
      <p:cxnSp>
        <p:nvCxnSpPr>
          <p:cNvPr id="9" name="8 Conector recto"/>
          <p:cNvCxnSpPr/>
          <p:nvPr/>
        </p:nvCxnSpPr>
        <p:spPr>
          <a:xfrm>
            <a:off x="-36512" y="6741368"/>
            <a:ext cx="9180512" cy="0"/>
          </a:xfrm>
          <a:prstGeom prst="line">
            <a:avLst/>
          </a:prstGeom>
          <a:ln w="762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78A1AC3-EC0C-420F-A4B4-E4B07ACF62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378A1AC3-EC0C-420F-A4B4-E4B07ACF62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716D45-D642-4E6D-AF72-8A8DE1020F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DE716D45-D642-4E6D-AF72-8A8DE1020F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28C883-302E-465E-B130-D3AD9F5D1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7E28C883-302E-465E-B130-D3AD9F5D18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00DBD5-2199-4EE0-B02D-3AAE54093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EB00DBD5-2199-4EE0-B02D-3AAE540934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CEA970-2CD7-4012-8722-3DA4DC262F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62CEA970-2CD7-4012-8722-3DA4DC262F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>
            <a:graphicFrameLocks noGrp="1"/>
          </p:cNvGraphicFramePr>
          <p:nvPr/>
        </p:nvGraphicFramePr>
        <p:xfrm>
          <a:off x="0" y="381000"/>
          <a:ext cx="9215438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C:\Users\usr\AppData\Local\Microsoft\Windows\Temporary Internet Files\Content.Outlook\D5MDRNTU\Logo_ITAIPBC016_ConLupa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72008"/>
            <a:ext cx="1235108" cy="476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332656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lang="es-MX" sz="2800" b="0" i="0" u="none" strike="noStrike" kern="1200" baseline="0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j-ea"/>
                <a:cs typeface="+mj-cs"/>
              </a:defRPr>
            </a:pP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j-ea"/>
                <a:cs typeface="+mj-cs"/>
              </a:rPr>
              <a:t>DIMENSIÓN DE CAPACIDADES INSTITUCIONALES DE LOS O.G.</a:t>
            </a:r>
          </a:p>
        </p:txBody>
      </p:sp>
      <p:graphicFrame>
        <p:nvGraphicFramePr>
          <p:cNvPr id="3" name="2 Diagrama"/>
          <p:cNvGraphicFramePr/>
          <p:nvPr/>
        </p:nvGraphicFramePr>
        <p:xfrm>
          <a:off x="323528" y="1397000"/>
          <a:ext cx="8352928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403648" y="6021288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5" algn="ctr">
              <a:buFont typeface="Wingdings" pitchFamily="2" charset="2"/>
              <a:buChar char="ü"/>
            </a:pPr>
            <a:r>
              <a:rPr lang="es-MX" sz="2000" dirty="0" smtClean="0">
                <a:latin typeface="Helvetica" pitchFamily="34" charset="0"/>
                <a:ea typeface="+mj-ea"/>
                <a:cs typeface="+mj-cs"/>
              </a:rPr>
              <a:t>Avance de 4 posiciones</a:t>
            </a:r>
            <a:r>
              <a:rPr lang="es-MX" sz="2400" b="1" dirty="0" smtClean="0"/>
              <a:t> </a:t>
            </a:r>
            <a:endParaRPr lang="es-MX" sz="2400" b="1" dirty="0"/>
          </a:p>
        </p:txBody>
      </p:sp>
      <p:pic>
        <p:nvPicPr>
          <p:cNvPr id="8" name="chart"/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24128" y="5085184"/>
            <a:ext cx="1016766" cy="1007452"/>
          </a:xfrm>
          <a:prstGeom prst="rect">
            <a:avLst/>
          </a:prstGeom>
        </p:spPr>
      </p:pic>
      <p:cxnSp>
        <p:nvCxnSpPr>
          <p:cNvPr id="9" name="8 Conector recto"/>
          <p:cNvCxnSpPr/>
          <p:nvPr/>
        </p:nvCxnSpPr>
        <p:spPr>
          <a:xfrm>
            <a:off x="-36512" y="6741368"/>
            <a:ext cx="9180512" cy="0"/>
          </a:xfrm>
          <a:prstGeom prst="line">
            <a:avLst/>
          </a:prstGeom>
          <a:ln w="762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r\AppData\Local\Microsoft\Windows\Temporary Internet Files\Content.Outlook\D5MDRNTU\Logo_ITAIPBC016_ConLupa (2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2" y="151552"/>
            <a:ext cx="1961905" cy="757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78A1AC3-EC0C-420F-A4B4-E4B07ACF62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378A1AC3-EC0C-420F-A4B4-E4B07ACF62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716D45-D642-4E6D-AF72-8A8DE1020F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DE716D45-D642-4E6D-AF72-8A8DE1020F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28C883-302E-465E-B130-D3AD9F5D1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7E28C883-302E-465E-B130-D3AD9F5D18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00DBD5-2199-4EE0-B02D-3AAE54093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EB00DBD5-2199-4EE0-B02D-3AAE540934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CEA970-2CD7-4012-8722-3DA4DC262F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62CEA970-2CD7-4012-8722-3DA4DC262F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>
            <a:graphicFrameLocks noGrp="1"/>
          </p:cNvGraphicFramePr>
          <p:nvPr/>
        </p:nvGraphicFramePr>
        <p:xfrm>
          <a:off x="0" y="381000"/>
          <a:ext cx="9144000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3 Imagen" descr="logo metri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2400" y="4005064"/>
            <a:ext cx="788396" cy="739986"/>
          </a:xfrm>
          <a:prstGeom prst="rect">
            <a:avLst/>
          </a:prstGeom>
        </p:spPr>
      </p:pic>
      <p:pic>
        <p:nvPicPr>
          <p:cNvPr id="5" name="Picture 2" descr="C:\Users\usr\AppData\Local\Microsoft\Windows\Temporary Internet Files\Content.Outlook\D5MDRNTU\Logo_ITAIPBC016_ConLupa 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72008"/>
            <a:ext cx="1235108" cy="476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458669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j-ea"/>
                <a:cs typeface="+mj-cs"/>
              </a:rPr>
              <a:t>ÍNDICE DE LA MÉTRICA DE LA TRANSPARENCIA 2014 </a:t>
            </a:r>
          </a:p>
        </p:txBody>
      </p:sp>
      <p:graphicFrame>
        <p:nvGraphicFramePr>
          <p:cNvPr id="3" name="2 Diagrama"/>
          <p:cNvGraphicFramePr/>
          <p:nvPr/>
        </p:nvGraphicFramePr>
        <p:xfrm>
          <a:off x="323528" y="1613024"/>
          <a:ext cx="8352928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799184" y="6165304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es-MX" sz="2000" dirty="0" smtClean="0">
                <a:latin typeface="Helvetica" pitchFamily="34" charset="0"/>
                <a:ea typeface="+mj-ea"/>
                <a:cs typeface="+mj-cs"/>
              </a:rPr>
              <a:t>Avance de 8 posiciones </a:t>
            </a:r>
            <a:endParaRPr lang="es-MX" sz="2000" dirty="0">
              <a:latin typeface="Helvetica" pitchFamily="34" charset="0"/>
              <a:ea typeface="+mj-ea"/>
              <a:cs typeface="+mj-cs"/>
            </a:endParaRPr>
          </a:p>
        </p:txBody>
      </p:sp>
      <p:pic>
        <p:nvPicPr>
          <p:cNvPr id="1026" name="Picture 2" descr="http://www.baja.gob.mx/images/ESC-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4" y="5445224"/>
            <a:ext cx="841120" cy="1126435"/>
          </a:xfrm>
          <a:prstGeom prst="rect">
            <a:avLst/>
          </a:prstGeom>
          <a:noFill/>
        </p:spPr>
      </p:pic>
      <p:cxnSp>
        <p:nvCxnSpPr>
          <p:cNvPr id="8" name="7 Conector recto"/>
          <p:cNvCxnSpPr/>
          <p:nvPr/>
        </p:nvCxnSpPr>
        <p:spPr>
          <a:xfrm>
            <a:off x="-36512" y="6741368"/>
            <a:ext cx="9180512" cy="0"/>
          </a:xfrm>
          <a:prstGeom prst="line">
            <a:avLst/>
          </a:prstGeom>
          <a:ln w="762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usr\AppData\Local\Microsoft\Windows\Temporary Internet Files\Content.Outlook\D5MDRNTU\Logo_ITAIPBC016_ConLupa (2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2" y="151552"/>
            <a:ext cx="1961905" cy="757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78A1AC3-EC0C-420F-A4B4-E4B07ACF62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378A1AC3-EC0C-420F-A4B4-E4B07ACF62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716D45-D642-4E6D-AF72-8A8DE1020F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DE716D45-D642-4E6D-AF72-8A8DE1020F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28C883-302E-465E-B130-D3AD9F5D1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7E28C883-302E-465E-B130-D3AD9F5D18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00DBD5-2199-4EE0-B02D-3AAE54093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EB00DBD5-2199-4EE0-B02D-3AAE540934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CEA970-2CD7-4012-8722-3DA4DC262F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62CEA970-2CD7-4012-8722-3DA4DC262F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2 Conector recto"/>
          <p:cNvCxnSpPr/>
          <p:nvPr/>
        </p:nvCxnSpPr>
        <p:spPr>
          <a:xfrm>
            <a:off x="-36512" y="6741368"/>
            <a:ext cx="9180512" cy="0"/>
          </a:xfrm>
          <a:prstGeom prst="line">
            <a:avLst/>
          </a:prstGeom>
          <a:ln w="762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Users\usr\AppData\Local\Microsoft\Windows\Temporary Internet Files\Content.Outlook\D5MDRNTU\Logo_ITAIPBC016_ConLupa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72008"/>
            <a:ext cx="1235108" cy="476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36512" y="2249438"/>
            <a:ext cx="9180512" cy="2979762"/>
          </a:xfrm>
        </p:spPr>
        <p:txBody>
          <a:bodyPr>
            <a:normAutofit fontScale="90000"/>
          </a:bodyPr>
          <a:lstStyle/>
          <a:p>
            <a:r>
              <a:rPr lang="es-ES" sz="53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/>
            </a:r>
            <a:br>
              <a:rPr lang="es-ES" sz="53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</a:br>
            <a:r>
              <a:rPr lang="es-MX" sz="49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Resultados del Instituto de Transparencia y Acceso a la Información Pública del </a:t>
            </a:r>
            <a:br>
              <a:rPr lang="es-MX" sz="49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</a:br>
            <a:r>
              <a:rPr lang="es-MX" sz="49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Estado de Baja California</a:t>
            </a:r>
            <a:r>
              <a:rPr lang="es-MX" sz="53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/>
            </a:r>
            <a:br>
              <a:rPr lang="es-MX" sz="53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</a:br>
            <a:endParaRPr lang="es-MX" dirty="0"/>
          </a:p>
        </p:txBody>
      </p:sp>
      <p:pic>
        <p:nvPicPr>
          <p:cNvPr id="1026" name="Picture 2" descr="C:\Users\usr\AppData\Local\Microsoft\Windows\Temporary Internet Files\Content.Outlook\D5MDRNTU\Logo_ITAIPBC016_ConLupa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847" y="360040"/>
            <a:ext cx="3474073" cy="1340768"/>
          </a:xfrm>
          <a:prstGeom prst="rect">
            <a:avLst/>
          </a:prstGeom>
          <a:noFill/>
        </p:spPr>
      </p:pic>
      <p:sp>
        <p:nvSpPr>
          <p:cNvPr id="1032" name="AutoShape 8" descr="data:image/png;base64,iVBORw0KGgoAAAANSUhEUgAAAOEAAADhCAMAAAAJbSJIAAAAhFBMVEX///8AAAAUFBTo6Oj7+/uzs7P4+PiCgoLb29vl5eXKysrh4eHz8/Pt7e2enp7w8PCYmJh8fHy+vr47Ozt1dXVRUVHV1dXJyclEREQ1NTWRkZEmJiYhISG1tbVkZGRJSUloaGimpqYZGRlaWlouLi6Hh4dvb28XFxcNDQ0lJSVQUFBAQEBqzJTsAAALJUlEQVR4nO2deX/6LAzAp9Z6TKvWa9Z51GM/3d7/+3s81gkF2gQC1Ofj97+5SomFEEKSvr29ePHixYsX1SAMG41BGEIuDcJeox8GtntEx3s3muyni8WufliMp+tJc9ZRXtueJ+vpz+JQPy9+puskboN+Ep804q9xTeD0MYr74rWr7UK49LBeNTz0G8ig+X0Sxfulvo/ZcRjEU9W1p+mqmk9yNlFKlwl5zIZrOPwsvHKXiI/cN92PMvlubN8v14YJ4MpWtZ5jZwqS78pXsAJemfqW6kHQAsuHYqHWwW7pqtWLKdV4jEdr8tWuY9q3eG/9jU0Ba7WNb6U6+2dXwIsJ4Hcyxrblu3B+/58LWKst/ZlxSgE/Jsn8/U6cyAxVhumoObtd2W629ormep4EnMv7s242eAUYNiJF12v7Jv98+vFWdtnWnVAs77K+HFK57uskdfHilkyJdGQm3dCuKHJCyTp/aKqXr16a+8JEpST7I7Hl2e0/wcClsSqxRIfFy3OPNe5284IrZ8LO45Csx+fl7rRbHjZfaexiBRkK8n2Ur82Pnu+LlUconY4M/0YxlSQK2sI9j6DvTaAXA2zBbddUiiIE9wP0J21eL24CLozKRax9QhrSQ7j9DPzVxhJ4sTgPJNQt7T76eT0KF/CiEKFq4gsiYm1hZazmd7xFetGAYmPojwn9EtLI3cLWbMjfR8Un+WPM6bkRdft/gKbiFeLZ2OcNsLFFOwPsH2mR3janSG2uSk2ohLU95W15z6i9MXoF7kIgFJE3Z052t6cpWEJCEXk9k5C1KyXM7rNOmrPeYDDoxFFLPM+5QTWaAm6QWn6Ed3Vab815bdZPpUISadQO1+iWplE1vUMiNZhma4mINEovtdCmFm3xOS5JFi7uDO1A0aI2qSDihKDVkDMWvwhaNOD9kBeRwEIecA3a3miXEeTPFH7Mzzn41dCnO/pO3t1hvgvgjjf9TsM7OY/Ywfghcub+9+PzsN+Zp0lrNJmMWkk6azhz+4W5XaTxQ+Qsml/V1ZiJrvvFyNVCknOKLUzb47b3w8tPOEtUZ/ibNoUA5aT8bU1/WU7CZltlI96oY9w3BvCbHdM1kXMPLQvEcyjijL+roa4pc0bncBNqwNuohos0NrBk7+J4k3+Ihh4NfOhMRCNFIdx0qZu1pRFbMrZ/UpRyNzQ7MoaEpAn8HsQE6WXV3K9yLb4fT5d9Zl4nzS9z618CHeK8Z9VsIsK9XyzLqwHb/f3jzPU7+8m27IdhdiwOHeLc3czUm274Rcoe+zMiPkY940liPCVAEbljYyNVk1t6EKwZ2+Bhz3aZKx7CsJMdZhil7K2mBgL2dtoScvzNum/mw1O2VPfZS7egjnFDy2TLo4oawZI9roD7NHtcXBjLAmSicIEhn/oCQmNfS8m8H3zESqZlU/bDOmit4RvSl5AskDSzjuVantPXn7DgRBoJyR7hY5vKfZrJwqmzH1DX+J9KW8KinRKOv+WC1fIf2Yfcth12bMD5qU+6AkKPZMt5BJuwrrvH1pUZLGeYCcY99qWuhCmVgGum0ceCyFoiD9sQuMPkpi5sYEugWir4cde+D8k6b0z+9vgDaphyDrKtroQEwrWiSMz4mUVRJPqq4yhK4Y4ezjOsG8k4UHUbgbUYJpK7dBW9xmDrPJUP5tX1DlEEdduSkE8q022FYr2nDQp5wN1ko9uK3t7XiYR8/Iu2Y6jCEvL2svaBWHUl5IPD9HeHlZUwZ03qey8rK2HO1tJPBauqhLkARoODmYpKmF+mDY70qilhPjVpXf4VJRQSkgcyCrlXJqeyFBKanu2V9slokJBImD+0MEOocfBpFCBBIiHWHd0r0P3ds9C8jzOZPEiTal37UkQedCSn0YbTnEZCnK67LQWHSPBlBHPZafuH4Swn8pZilF0v+9J02O5l3Q8Hq5a0bsjOMAYtBCc/FIOJ6OEiEH6+Rsdja7RXBoAYBtKsisutIID7iVJUu4aBl/3yO4CBulHEHMciTANBKdxQGXWY9d8TwmOLMA6dVWSm67EAeep/EC1+mofQUT7Di4iD8jvCa/pcVC1BrCethLVz2W/eB+Ye3iCJSSKWsMwvPUecxW5oQrHJJayt1SM1LK0axkBly+tHmahROcBTRBt0sY/SIhjmMoqHZyEkS/2XBeVBT4BanOB8p+wsaqTf5V/55TwkDrK2WA5q2hpeSI5K6UbR95JVPfXFV5M+htxSSTYIt+CbTne+GkYX4vkMsJpq4KZgklJAB1Ca3igo0tFgUMUpILGchctCs+ZPyhIYcjhNjsOYwiqWb31ZdquKjdtqdH1JLSssVx0P9/e4iPLnwG1JJZzui9hAUulKwtZDITrTFeNPa3TKh+raUVpYDkMJGQOtUWxBTPzI9/ZmNkxz/plYtf5sCqq+2QaZ1pXvudDx+TEfsno4xl4rJCN2NhK20jbb8Wp4PO5Hx+EqdpSvWEBqJKHOuUkYwkrzU2Fm16D3451kelmDP9eRu0q7QbkYBSDHYMio25KKjISIZ5JwkIVe3jklNHVVpBVmjcjBhQx2cidBY0dP0cSqQcUmh0KZfpMwEgQmExFlpkgOKx1tpPRXRNQzkO1jdrZk4gm082ZQWz3pbHBkq+ouibjFUFr20tVrBDBnCg8+yhtmkRrldmvfPejIbl4K7og2kL7whLRwYBE6GwxsVqf0GTrzK+qsidg8HakPwFnZcp0kPWyoizR2x51nUeOQRtVU3NrvRyvRIJMGmlgVigOvTRUJAtkbhhbirkMyEWEFw0nAh3/J7Zn3h3EtjGLJmbPDV0DgQ/jkPz8z2pfCgVmab8NlhUb8mb70NJrTyaKeHAKasAUu3kzZPc4yk8QOs0Pl7NZHRSQhd9IjDtO3t97xtwrHIXXsYbQhobxyQtBuRlGz49xBjDdqpNYIZ7doZ0VaAV9ISWozp+wVrvYNEEKduJNPiZ+tx/qa/JcJ/UN3ky8RkYlZrcY78u7ovilPlkryN6GrJGCvSIpCZCvaIDnU60vla5G8oJ9WojCcB3YCnPSBvRlFxth312E48wh7w8Sr7zC6yQA9V+KdapktKgwEfI5hahZQ8wzD1Cw+cVGt91DLMA1n912Fv4yGeQLiqMpTcQWPoi/iUCUTlKFNGceuSl32Ry/FZFlBqDsMkClnZrLIq9nH/l8pfmUQ0RWDzLNLvG+agq7+RgLG3mscYj/CZKnqsvT2IC3NPhnbufsZGa4oEg/gjFO3+/xGZCkRr4Bdy503sT0hq4aMY+3GDph5Sm66sbFvmM+lUSwOWdo9JPQu35UdbZUllti9epFj6TXUXWrb2gQLz9GrfpExptU5fbNEGDt8E66P9OUgaCCbjv5StMsgSq+0Ue6CChKFE1ZljZBCkUPqsVACAGTktIwqj9Er5kZc1dZBAVMBq7pQPDBdMjC5/37Qfp3KHXx4mnvMzLdqK9I7Ruq0R1bq0SYmh1XVtddYTGw3dx5REwxeEtfz5FPDoj9MSYtZWkR/mD6DJr2iHYUTVMkzUwQyx/2Bt9JdaHSLy6a+Ow5GNwLcpHSAWzTNmgBZVMwjJ70zVP1gZvfoHUo9h8l2Ry85lqiCvBP0Urgr779gGGsFbBCUz3OHjoc/9N1pFDq5h9X3QbHoGN+p706j0KmlgM+v84mOMnUbEWTKQSNP3XefkWjYbb67jAS/XOiVmPEH3i/8LD6aDLxlSvNuKnfgN8Gp7y4jwVdlfxY/W8Y3WsJn2llcwS+ILiK4KTmh0zOe4tSJBe0z9d1hNGijxuL7RqxQR0e6Nz529SdirOP2bjwT1ciQevHixYsX/zf+AzZCtKDEHMzy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34" name="AutoShape 10" descr="data:image/png;base64,iVBORw0KGgoAAAANSUhEUgAAAOEAAADhCAMAAAAJbSJIAAAAhFBMVEX///8AAAAUFBTo6Oj7+/uzs7P4+PiCgoLb29vl5eXKysrh4eHz8/Pt7e2enp7w8PCYmJh8fHy+vr47Ozt1dXVRUVHV1dXJyclEREQ1NTWRkZEmJiYhISG1tbVkZGRJSUloaGimpqYZGRlaWlouLi6Hh4dvb28XFxcNDQ0lJSVQUFBAQEBqzJTsAAALJUlEQVR4nO2deX/6LAzAp9Z6TKvWa9Z51GM/3d7/+3s81gkF2gQC1Ofj97+5SomFEEKSvr29ePHixYsX1SAMG41BGEIuDcJeox8GtntEx3s3muyni8WufliMp+tJc9ZRXtueJ+vpz+JQPy9+puskboN+Ep804q9xTeD0MYr74rWr7UK49LBeNTz0G8ig+X0Sxfulvo/ZcRjEU9W1p+mqmk9yNlFKlwl5zIZrOPwsvHKXiI/cN92PMvlubN8v14YJ4MpWtZ5jZwqS78pXsAJemfqW6kHQAsuHYqHWwW7pqtWLKdV4jEdr8tWuY9q3eG/9jU0Ba7WNb6U6+2dXwIsJ4Hcyxrblu3B+/58LWKst/ZlxSgE/Jsn8/U6cyAxVhumoObtd2W629ormep4EnMv7s242eAUYNiJF12v7Jv98+vFWdtnWnVAs77K+HFK57uskdfHilkyJdGQm3dCuKHJCyTp/aKqXr16a+8JEpST7I7Hl2e0/wcClsSqxRIfFy3OPNe5284IrZ8LO45Csx+fl7rRbHjZfaexiBRkK8n2Ur82Pnu+LlUconY4M/0YxlSQK2sI9j6DvTaAXA2zBbddUiiIE9wP0J21eL24CLozKRax9QhrSQ7j9DPzVxhJ4sTgPJNQt7T76eT0KF/CiEKFq4gsiYm1hZazmd7xFetGAYmPojwn9EtLI3cLWbMjfR8Un+WPM6bkRdft/gKbiFeLZ2OcNsLFFOwPsH2mR3janSG2uSk2ohLU95W15z6i9MXoF7kIgFJE3Z052t6cpWEJCEXk9k5C1KyXM7rNOmrPeYDDoxFFLPM+5QTWaAm6QWn6Ed3Vab815bdZPpUISadQO1+iWplE1vUMiNZhma4mINEovtdCmFm3xOS5JFi7uDO1A0aI2qSDihKDVkDMWvwhaNOD9kBeRwEIecA3a3miXEeTPFH7Mzzn41dCnO/pO3t1hvgvgjjf9TsM7OY/Ywfghcub+9+PzsN+Zp0lrNJmMWkk6azhz+4W5XaTxQ+Qsml/V1ZiJrvvFyNVCknOKLUzb47b3w8tPOEtUZ/ibNoUA5aT8bU1/WU7CZltlI96oY9w3BvCbHdM1kXMPLQvEcyjijL+roa4pc0bncBNqwNuohos0NrBk7+J4k3+Ihh4NfOhMRCNFIdx0qZu1pRFbMrZ/UpRyNzQ7MoaEpAn8HsQE6WXV3K9yLb4fT5d9Zl4nzS9z618CHeK8Z9VsIsK9XyzLqwHb/f3jzPU7+8m27IdhdiwOHeLc3czUm274Rcoe+zMiPkY940liPCVAEbljYyNVk1t6EKwZ2+Bhz3aZKx7CsJMdZhil7K2mBgL2dtoScvzNum/mw1O2VPfZS7egjnFDy2TLo4oawZI9roD7NHtcXBjLAmSicIEhn/oCQmNfS8m8H3zESqZlU/bDOmit4RvSl5AskDSzjuVantPXn7DgRBoJyR7hY5vKfZrJwqmzH1DX+J9KW8KinRKOv+WC1fIf2Yfcth12bMD5qU+6AkKPZMt5BJuwrrvH1pUZLGeYCcY99qWuhCmVgGum0ceCyFoiD9sQuMPkpi5sYEugWir4cde+D8k6b0z+9vgDaphyDrKtroQEwrWiSMz4mUVRJPqq4yhK4Y4ezjOsG8k4UHUbgbUYJpK7dBW9xmDrPJUP5tX1DlEEdduSkE8q022FYr2nDQp5wN1ko9uK3t7XiYR8/Iu2Y6jCEvL2svaBWHUl5IPD9HeHlZUwZ03qey8rK2HO1tJPBauqhLkARoODmYpKmF+mDY70qilhPjVpXf4VJRQSkgcyCrlXJqeyFBKanu2V9slokJBImD+0MEOocfBpFCBBIiHWHd0r0P3ds9C8jzOZPEiTal37UkQedCSn0YbTnEZCnK67LQWHSPBlBHPZafuH4Swn8pZilF0v+9J02O5l3Q8Hq5a0bsjOMAYtBCc/FIOJ6OEiEH6+Rsdja7RXBoAYBtKsisutIID7iVJUu4aBl/3yO4CBulHEHMciTANBKdxQGXWY9d8TwmOLMA6dVWSm67EAeep/EC1+mofQUT7Di4iD8jvCa/pcVC1BrCethLVz2W/eB+Ye3iCJSSKWsMwvPUecxW5oQrHJJayt1SM1LK0axkBly+tHmahROcBTRBt0sY/SIhjmMoqHZyEkS/2XBeVBT4BanOB8p+wsaqTf5V/55TwkDrK2WA5q2hpeSI5K6UbR95JVPfXFV5M+htxSSTYIt+CbTne+GkYX4vkMsJpq4KZgklJAB1Ca3igo0tFgUMUpILGchctCs+ZPyhIYcjhNjsOYwiqWb31ZdquKjdtqdH1JLSssVx0P9/e4iPLnwG1JJZzui9hAUulKwtZDITrTFeNPa3TKh+raUVpYDkMJGQOtUWxBTPzI9/ZmNkxz/plYtf5sCqq+2QaZ1pXvudDx+TEfsno4xl4rJCN2NhK20jbb8Wp4PO5Hx+EqdpSvWEBqJKHOuUkYwkrzU2Fm16D3451kelmDP9eRu0q7QbkYBSDHYMio25KKjISIZ5JwkIVe3jklNHVVpBVmjcjBhQx2cidBY0dP0cSqQcUmh0KZfpMwEgQmExFlpkgOKx1tpPRXRNQzkO1jdrZk4gm082ZQWz3pbHBkq+ouibjFUFr20tVrBDBnCg8+yhtmkRrldmvfPejIbl4K7og2kL7whLRwYBE6GwxsVqf0GTrzK+qsidg8HakPwFnZcp0kPWyoizR2x51nUeOQRtVU3NrvRyvRIJMGmlgVigOvTRUJAtkbhhbirkMyEWEFw0nAh3/J7Zn3h3EtjGLJmbPDV0DgQ/jkPz8z2pfCgVmab8NlhUb8mb70NJrTyaKeHAKasAUu3kzZPc4yk8QOs0Pl7NZHRSQhd9IjDtO3t97xtwrHIXXsYbQhobxyQtBuRlGz49xBjDdqpNYIZ7doZ0VaAV9ISWozp+wVrvYNEEKduJNPiZ+tx/qa/JcJ/UN3ky8RkYlZrcY78u7ovilPlkryN6GrJGCvSIpCZCvaIDnU60vla5G8oJ9WojCcB3YCnPSBvRlFxth312E48wh7w8Sr7zC6yQA9V+KdapktKgwEfI5hahZQ8wzD1Cw+cVGt91DLMA1n912Fv4yGeQLiqMpTcQWPoi/iUCUTlKFNGceuSl32Ry/FZFlBqDsMkClnZrLIq9nH/l8pfmUQ0RWDzLNLvG+agq7+RgLG3mscYj/CZKnqsvT2IC3NPhnbufsZGa4oEg/gjFO3+/xGZCkRr4Bdy503sT0hq4aMY+3GDph5Sm66sbFvmM+lUSwOWdo9JPQu35UdbZUllti9epFj6TXUXWrb2gQLz9GrfpExptU5fbNEGDt8E66P9OUgaCCbjv5StMsgSq+0Ue6CChKFE1ZljZBCkUPqsVACAGTktIwqj9Er5kZc1dZBAVMBq7pQPDBdMjC5/37Qfp3KHXx4mnvMzLdqK9I7Ruq0R1bq0SYmh1XVtddYTGw3dx5REwxeEtfz5FPDoj9MSYtZWkR/mD6DJr2iHYUTVMkzUwQyx/2Bt9JdaHSLy6a+Ow5GNwLcpHSAWzTNmgBZVMwjJ70zVP1gZvfoHUo9h8l2Ry85lqiCvBP0Urgr779gGGsFbBCUz3OHjoc/9N1pFDq5h9X3QbHoGN+p706j0KmlgM+v84mOMnUbEWTKQSNP3XefkWjYbb67jAS/XOiVmPEH3i/8LD6aDLxlSvNuKnfgN8Gp7y4jwVdlfxY/W8Y3WsJn2llcwS+ILiK4KTmh0zOe4tSJBe0z9d1hNGijxuL7RqxQR0e6Nz529SdirOP2bjwT1ciQevHixYsX/zf+AzZCtKDEHMzy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36" name="AutoShape 12" descr="data:image/png;base64,iVBORw0KGgoAAAANSUhEUgAAAOEAAADhCAMAAAAJbSJIAAAAhFBMVEX///8AAAAUFBTo6Oj7+/uzs7P4+PiCgoLb29vl5eXKysrh4eHz8/Pt7e2enp7w8PCYmJh8fHy+vr47Ozt1dXVRUVHV1dXJyclEREQ1NTWRkZEmJiYhISG1tbVkZGRJSUloaGimpqYZGRlaWlouLi6Hh4dvb28XFxcNDQ0lJSVQUFBAQEBqzJTsAAALJUlEQVR4nO2deX/6LAzAp9Z6TKvWa9Z51GM/3d7/+3s81gkF2gQC1Ofj97+5SomFEEKSvr29ePHixYsX1SAMG41BGEIuDcJeox8GtntEx3s3muyni8WufliMp+tJc9ZRXtueJ+vpz+JQPy9+puskboN+Ep804q9xTeD0MYr74rWr7UK49LBeNTz0G8ig+X0Sxfulvo/ZcRjEU9W1p+mqmk9yNlFKlwl5zIZrOPwsvHKXiI/cN92PMvlubN8v14YJ4MpWtZ5jZwqS78pXsAJemfqW6kHQAsuHYqHWwW7pqtWLKdV4jEdr8tWuY9q3eG/9jU0Ba7WNb6U6+2dXwIsJ4Hcyxrblu3B+/58LWKst/ZlxSgE/Jsn8/U6cyAxVhumoObtd2W629ormep4EnMv7s242eAUYNiJF12v7Jv98+vFWdtnWnVAs77K+HFK57uskdfHilkyJdGQm3dCuKHJCyTp/aKqXr16a+8JEpST7I7Hl2e0/wcClsSqxRIfFy3OPNe5284IrZ8LO45Csx+fl7rRbHjZfaexiBRkK8n2Ur82Pnu+LlUconY4M/0YxlSQK2sI9j6DvTaAXA2zBbddUiiIE9wP0J21eL24CLozKRax9QhrSQ7j9DPzVxhJ4sTgPJNQt7T76eT0KF/CiEKFq4gsiYm1hZazmd7xFetGAYmPojwn9EtLI3cLWbMjfR8Un+WPM6bkRdft/gKbiFeLZ2OcNsLFFOwPsH2mR3janSG2uSk2ohLU95W15z6i9MXoF7kIgFJE3Z052t6cpWEJCEXk9k5C1KyXM7rNOmrPeYDDoxFFLPM+5QTWaAm6QWn6Ed3Vab815bdZPpUISadQO1+iWplE1vUMiNZhma4mINEovtdCmFm3xOS5JFi7uDO1A0aI2qSDihKDVkDMWvwhaNOD9kBeRwEIecA3a3miXEeTPFH7Mzzn41dCnO/pO3t1hvgvgjjf9TsM7OY/Ywfghcub+9+PzsN+Zp0lrNJmMWkk6azhz+4W5XaTxQ+Qsml/V1ZiJrvvFyNVCknOKLUzb47b3w8tPOEtUZ/ibNoUA5aT8bU1/WU7CZltlI96oY9w3BvCbHdM1kXMPLQvEcyjijL+roa4pc0bncBNqwNuohos0NrBk7+J4k3+Ihh4NfOhMRCNFIdx0qZu1pRFbMrZ/UpRyNzQ7MoaEpAn8HsQE6WXV3K9yLb4fT5d9Zl4nzS9z618CHeK8Z9VsIsK9XyzLqwHb/f3jzPU7+8m27IdhdiwOHeLc3czUm274Rcoe+zMiPkY940liPCVAEbljYyNVk1t6EKwZ2+Bhz3aZKx7CsJMdZhil7K2mBgL2dtoScvzNum/mw1O2VPfZS7egjnFDy2TLo4oawZI9roD7NHtcXBjLAmSicIEhn/oCQmNfS8m8H3zESqZlU/bDOmit4RvSl5AskDSzjuVantPXn7DgRBoJyR7hY5vKfZrJwqmzH1DX+J9KW8KinRKOv+WC1fIf2Yfcth12bMD5qU+6AkKPZMt5BJuwrrvH1pUZLGeYCcY99qWuhCmVgGum0ceCyFoiD9sQuMPkpi5sYEugWir4cde+D8k6b0z+9vgDaphyDrKtroQEwrWiSMz4mUVRJPqq4yhK4Y4ezjOsG8k4UHUbgbUYJpK7dBW9xmDrPJUP5tX1DlEEdduSkE8q022FYr2nDQp5wN1ko9uK3t7XiYR8/Iu2Y6jCEvL2svaBWHUl5IPD9HeHlZUwZ03qey8rK2HO1tJPBauqhLkARoODmYpKmF+mDY70qilhPjVpXf4VJRQSkgcyCrlXJqeyFBKanu2V9slokJBImD+0MEOocfBpFCBBIiHWHd0r0P3ds9C8jzOZPEiTal37UkQedCSn0YbTnEZCnK67LQWHSPBlBHPZafuH4Swn8pZilF0v+9J02O5l3Q8Hq5a0bsjOMAYtBCc/FIOJ6OEiEH6+Rsdja7RXBoAYBtKsisutIID7iVJUu4aBl/3yO4CBulHEHMciTANBKdxQGXWY9d8TwmOLMA6dVWSm67EAeep/EC1+mofQUT7Di4iD8jvCa/pcVC1BrCethLVz2W/eB+Ye3iCJSSKWsMwvPUecxW5oQrHJJayt1SM1LK0axkBly+tHmahROcBTRBt0sY/SIhjmMoqHZyEkS/2XBeVBT4BanOB8p+wsaqTf5V/55TwkDrK2WA5q2hpeSI5K6UbR95JVPfXFV5M+htxSSTYIt+CbTne+GkYX4vkMsJpq4KZgklJAB1Ca3igo0tFgUMUpILGchctCs+ZPyhIYcjhNjsOYwiqWb31ZdquKjdtqdH1JLSssVx0P9/e4iPLnwG1JJZzui9hAUulKwtZDITrTFeNPa3TKh+raUVpYDkMJGQOtUWxBTPzI9/ZmNkxz/plYtf5sCqq+2QaZ1pXvudDx+TEfsno4xl4rJCN2NhK20jbb8Wp4PO5Hx+EqdpSvWEBqJKHOuUkYwkrzU2Fm16D3451kelmDP9eRu0q7QbkYBSDHYMio25KKjISIZ5JwkIVe3jklNHVVpBVmjcjBhQx2cidBY0dP0cSqQcUmh0KZfpMwEgQmExFlpkgOKx1tpPRXRNQzkO1jdrZk4gm082ZQWz3pbHBkq+ouibjFUFr20tVrBDBnCg8+yhtmkRrldmvfPejIbl4K7og2kL7whLRwYBE6GwxsVqf0GTrzK+qsidg8HakPwFnZcp0kPWyoizR2x51nUeOQRtVU3NrvRyvRIJMGmlgVigOvTRUJAtkbhhbirkMyEWEFw0nAh3/J7Zn3h3EtjGLJmbPDV0DgQ/jkPz8z2pfCgVmab8NlhUb8mb70NJrTyaKeHAKasAUu3kzZPc4yk8QOs0Pl7NZHRSQhd9IjDtO3t97xtwrHIXXsYbQhobxyQtBuRlGz49xBjDdqpNYIZ7doZ0VaAV9ISWozp+wVrvYNEEKduJNPiZ+tx/qa/JcJ/UN3ky8RkYlZrcY78u7ovilPlkryN6GrJGCvSIpCZCvaIDnU60vla5G8oJ9WojCcB3YCnPSBvRlFxth312E48wh7w8Sr7zC6yQA9V+KdapktKgwEfI5hahZQ8wzD1Cw+cVGt91DLMA1n912Fv4yGeQLiqMpTcQWPoi/iUCUTlKFNGceuSl32Ry/FZFlBqDsMkClnZrLIq9nH/l8pfmUQ0RWDzLNLvG+agq7+RgLG3mscYj/CZKnqsvT2IC3NPhnbufsZGa4oEg/gjFO3+/xGZCkRr4Bdy503sT0hq4aMY+3GDph5Sm66sbFvmM+lUSwOWdo9JPQu35UdbZUllti9epFj6TXUXWrb2gQLz9GrfpExptU5fbNEGDt8E66P9OUgaCCbjv5StMsgSq+0Ue6CChKFE1ZljZBCkUPqsVACAGTktIwqj9Er5kZc1dZBAVMBq7pQPDBdMjC5/37Qfp3KHXx4mnvMzLdqK9I7Ruq0R1bq0SYmh1XVtddYTGw3dx5REwxeEtfz5FPDoj9MSYtZWkR/mD6DJr2iHYUTVMkzUwQyx/2Bt9JdaHSLy6a+Ow5GNwLcpHSAWzTNmgBZVMwjJ70zVP1gZvfoHUo9h8l2Ry85lqiCvBP0Urgr779gGGsFbBCUz3OHjoc/9N1pFDq5h9X3QbHoGN+p706j0KmlgM+v84mOMnUbEWTKQSNP3XefkWjYbb67jAS/XOiVmPEH3i/8LD6aDLxlSvNuKnfgN8Gp7y4jwVdlfxY/W8Y3WsJn2llcwS+ILiK4KTmh0zOe4tSJBe0z9d1hNGijxuL7RqxQR0e6Nz529SdirOP2bjwT1ciQevHixYsX/zf+AzZCtKDEHMzy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cxnSp>
        <p:nvCxnSpPr>
          <p:cNvPr id="11" name="10 Conector recto"/>
          <p:cNvCxnSpPr/>
          <p:nvPr/>
        </p:nvCxnSpPr>
        <p:spPr>
          <a:xfrm>
            <a:off x="-36512" y="6741368"/>
            <a:ext cx="9180512" cy="0"/>
          </a:xfrm>
          <a:prstGeom prst="line">
            <a:avLst/>
          </a:prstGeom>
          <a:ln w="762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899592" y="5373216"/>
            <a:ext cx="7488832" cy="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3 Gráfico"/>
          <p:cNvGraphicFramePr/>
          <p:nvPr/>
        </p:nvGraphicFramePr>
        <p:xfrm>
          <a:off x="0" y="0"/>
          <a:ext cx="9144000" cy="6597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2 Conector recto"/>
          <p:cNvCxnSpPr/>
          <p:nvPr/>
        </p:nvCxnSpPr>
        <p:spPr>
          <a:xfrm>
            <a:off x="-36512" y="6741368"/>
            <a:ext cx="9180512" cy="0"/>
          </a:xfrm>
          <a:prstGeom prst="line">
            <a:avLst/>
          </a:prstGeom>
          <a:ln w="762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2 Gráfico"/>
          <p:cNvGraphicFramePr/>
          <p:nvPr/>
        </p:nvGraphicFramePr>
        <p:xfrm>
          <a:off x="0" y="0"/>
          <a:ext cx="9144000" cy="685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2 Conector recto"/>
          <p:cNvCxnSpPr/>
          <p:nvPr/>
        </p:nvCxnSpPr>
        <p:spPr>
          <a:xfrm>
            <a:off x="-36512" y="6741368"/>
            <a:ext cx="9180512" cy="0"/>
          </a:xfrm>
          <a:prstGeom prst="line">
            <a:avLst/>
          </a:prstGeom>
          <a:ln w="762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828001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j-ea"/>
                <a:cs typeface="+mj-cs"/>
              </a:rPr>
              <a:t>DIMENSIÓN  DE USUARIO </a:t>
            </a:r>
          </a:p>
          <a:p>
            <a:pPr algn="ctr"/>
            <a:r>
              <a:rPr lang="es-MX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j-ea"/>
                <a:cs typeface="+mj-cs"/>
              </a:rPr>
              <a:t>SIMULADO</a:t>
            </a:r>
          </a:p>
        </p:txBody>
      </p:sp>
      <p:graphicFrame>
        <p:nvGraphicFramePr>
          <p:cNvPr id="3" name="2 Diagrama"/>
          <p:cNvGraphicFramePr/>
          <p:nvPr/>
        </p:nvGraphicFramePr>
        <p:xfrm>
          <a:off x="323528" y="1685032"/>
          <a:ext cx="8352928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547664" y="5877272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8" algn="ctr"/>
            <a:r>
              <a:rPr lang="es-MX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  <a:ea typeface="+mj-ea"/>
                <a:cs typeface="+mj-cs"/>
              </a:rPr>
              <a:t>Avance de 15 posiciones </a:t>
            </a:r>
            <a:endParaRPr lang="es-MX" sz="2400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34" charset="0"/>
              <a:ea typeface="+mj-ea"/>
              <a:cs typeface="+mj-cs"/>
            </a:endParaRPr>
          </a:p>
        </p:txBody>
      </p:sp>
      <p:pic>
        <p:nvPicPr>
          <p:cNvPr id="5" name="chart"/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08304" y="5085184"/>
            <a:ext cx="1220853" cy="936104"/>
          </a:xfrm>
          <a:prstGeom prst="rect">
            <a:avLst/>
          </a:prstGeom>
        </p:spPr>
      </p:pic>
      <p:pic>
        <p:nvPicPr>
          <p:cNvPr id="7" name="Picture 2" descr="C:\Users\usr\AppData\Local\Microsoft\Windows\Temporary Internet Files\Content.Outlook\D5MDRNTU\Logo_ITAIPBC016_ConLupa (2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74591" y="116632"/>
            <a:ext cx="1961905" cy="757168"/>
          </a:xfrm>
          <a:prstGeom prst="rect">
            <a:avLst/>
          </a:prstGeom>
          <a:noFill/>
        </p:spPr>
      </p:pic>
      <p:cxnSp>
        <p:nvCxnSpPr>
          <p:cNvPr id="8" name="7 Conector recto"/>
          <p:cNvCxnSpPr/>
          <p:nvPr/>
        </p:nvCxnSpPr>
        <p:spPr>
          <a:xfrm>
            <a:off x="-36512" y="6741368"/>
            <a:ext cx="9180512" cy="0"/>
          </a:xfrm>
          <a:prstGeom prst="line">
            <a:avLst/>
          </a:prstGeom>
          <a:ln w="762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78A1AC3-EC0C-420F-A4B4-E4B07ACF62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378A1AC3-EC0C-420F-A4B4-E4B07ACF62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716D45-D642-4E6D-AF72-8A8DE1020F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DE716D45-D642-4E6D-AF72-8A8DE1020F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28C883-302E-465E-B130-D3AD9F5D1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7E28C883-302E-465E-B130-D3AD9F5D18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00DBD5-2199-4EE0-B02D-3AAE54093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EB00DBD5-2199-4EE0-B02D-3AAE540934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CEA970-2CD7-4012-8722-3DA4DC262F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62CEA970-2CD7-4012-8722-3DA4DC262F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2 Gráfico"/>
          <p:cNvGraphicFramePr/>
          <p:nvPr/>
        </p:nvGraphicFramePr>
        <p:xfrm>
          <a:off x="0" y="0"/>
          <a:ext cx="9143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3 CuadroTexto"/>
          <p:cNvSpPr txBox="1"/>
          <p:nvPr/>
        </p:nvSpPr>
        <p:spPr>
          <a:xfrm>
            <a:off x="7308304" y="2276872"/>
            <a:ext cx="982216" cy="4572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b="1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25</a:t>
            </a:r>
            <a:r>
              <a:rPr lang="es-MX" b="1" dirty="0" smtClean="0"/>
              <a:t>v</a:t>
            </a:r>
            <a:r>
              <a:rPr lang="es-MX" b="1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o.</a:t>
            </a:r>
            <a:r>
              <a:rPr lang="es-MX" b="1" dirty="0" smtClean="0"/>
              <a:t>LUGAR</a:t>
            </a:r>
            <a:endParaRPr lang="es-MX" b="1" dirty="0"/>
          </a:p>
          <a:p>
            <a:pPr algn="ctr"/>
            <a:r>
              <a:rPr lang="es-MX" b="1" dirty="0"/>
              <a:t>0.527</a:t>
            </a:r>
          </a:p>
        </p:txBody>
      </p:sp>
      <p:sp>
        <p:nvSpPr>
          <p:cNvPr id="4" name="4 CuadroTexto"/>
          <p:cNvSpPr txBox="1"/>
          <p:nvPr/>
        </p:nvSpPr>
        <p:spPr>
          <a:xfrm>
            <a:off x="7020272" y="1844824"/>
            <a:ext cx="1343024" cy="2381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200" b="1" dirty="0"/>
              <a:t>PROMEDIO  0.653</a:t>
            </a:r>
          </a:p>
        </p:txBody>
      </p:sp>
      <p:cxnSp>
        <p:nvCxnSpPr>
          <p:cNvPr id="5" name="4 Conector recto"/>
          <p:cNvCxnSpPr/>
          <p:nvPr/>
        </p:nvCxnSpPr>
        <p:spPr>
          <a:xfrm>
            <a:off x="-36512" y="6741368"/>
            <a:ext cx="9180512" cy="0"/>
          </a:xfrm>
          <a:prstGeom prst="line">
            <a:avLst/>
          </a:prstGeom>
          <a:ln w="762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:\Users\usr\AppData\Local\Microsoft\Windows\Temporary Internet Files\Content.Outlook\D5MDRNTU\Logo_ITAIPBC016_ConLupa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72008"/>
            <a:ext cx="1235108" cy="476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/>
        </p:nvGraphicFramePr>
        <p:xfrm>
          <a:off x="0" y="0"/>
          <a:ext cx="9144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3275856" y="980728"/>
            <a:ext cx="1080120" cy="43815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 smtClean="0">
                <a:cs typeface="Arial" pitchFamily="34" charset="0"/>
              </a:rPr>
              <a:t>12vo </a:t>
            </a:r>
            <a:r>
              <a:rPr lang="es-MX" sz="1200" b="1" dirty="0">
                <a:cs typeface="Arial" pitchFamily="34" charset="0"/>
              </a:rPr>
              <a:t>LUGAR</a:t>
            </a:r>
          </a:p>
          <a:p>
            <a:pPr algn="ctr"/>
            <a:r>
              <a:rPr lang="es-MX" sz="1200" b="1" dirty="0">
                <a:cs typeface="Arial" pitchFamily="34" charset="0"/>
              </a:rPr>
              <a:t>0.792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876256" y="1268760"/>
            <a:ext cx="1781175" cy="24765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Promedio  0.762</a:t>
            </a:r>
          </a:p>
        </p:txBody>
      </p:sp>
      <p:cxnSp>
        <p:nvCxnSpPr>
          <p:cNvPr id="5" name="4 Conector recto"/>
          <p:cNvCxnSpPr/>
          <p:nvPr/>
        </p:nvCxnSpPr>
        <p:spPr>
          <a:xfrm>
            <a:off x="-36512" y="6741368"/>
            <a:ext cx="9180512" cy="0"/>
          </a:xfrm>
          <a:prstGeom prst="line">
            <a:avLst/>
          </a:prstGeom>
          <a:ln w="762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:\Users\usr\AppData\Local\Microsoft\Windows\Temporary Internet Files\Content.Outlook\D5MDRNTU\Logo_ITAIPBC016_ConLupa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72008"/>
            <a:ext cx="1235108" cy="476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muypymes.com/wp-content/uploads/2010/02/analitica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5076056" y="2276872"/>
            <a:ext cx="4034322" cy="288032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36512" y="2825502"/>
            <a:ext cx="9180512" cy="1971650"/>
          </a:xfrm>
        </p:spPr>
        <p:txBody>
          <a:bodyPr>
            <a:normAutofit fontScale="90000"/>
          </a:bodyPr>
          <a:lstStyle/>
          <a:p>
            <a:r>
              <a:rPr lang="es-ES" sz="53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/>
            </a:r>
            <a:br>
              <a:rPr lang="es-ES" sz="53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</a:br>
            <a:r>
              <a:rPr lang="es-ES" sz="73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Datos estadísticos</a:t>
            </a:r>
            <a:r>
              <a:rPr lang="es-E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/>
            </a:r>
            <a:br>
              <a:rPr lang="es-E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</a:br>
            <a:r>
              <a:rPr lang="es-ES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es-ES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es-MX" dirty="0"/>
          </a:p>
        </p:txBody>
      </p:sp>
      <p:pic>
        <p:nvPicPr>
          <p:cNvPr id="1026" name="Picture 2" descr="C:\Users\usr\AppData\Local\Microsoft\Windows\Temporary Internet Files\Content.Outlook\D5MDRNTU\Logo_ITAIPBC016_ConLupa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847" y="360040"/>
            <a:ext cx="3474073" cy="1340768"/>
          </a:xfrm>
          <a:prstGeom prst="rect">
            <a:avLst/>
          </a:prstGeom>
          <a:noFill/>
        </p:spPr>
      </p:pic>
      <p:sp>
        <p:nvSpPr>
          <p:cNvPr id="1032" name="AutoShape 8" descr="data:image/png;base64,iVBORw0KGgoAAAANSUhEUgAAAOEAAADhCAMAAAAJbSJIAAAAhFBMVEX///8AAAAUFBTo6Oj7+/uzs7P4+PiCgoLb29vl5eXKysrh4eHz8/Pt7e2enp7w8PCYmJh8fHy+vr47Ozt1dXVRUVHV1dXJyclEREQ1NTWRkZEmJiYhISG1tbVkZGRJSUloaGimpqYZGRlaWlouLi6Hh4dvb28XFxcNDQ0lJSVQUFBAQEBqzJTsAAALJUlEQVR4nO2deX/6LAzAp9Z6TKvWa9Z51GM/3d7/+3s81gkF2gQC1Ofj97+5SomFEEKSvr29ePHixYsX1SAMG41BGEIuDcJeox8GtntEx3s3muyni8WufliMp+tJc9ZRXtueJ+vpz+JQPy9+puskboN+Ep804q9xTeD0MYr74rWr7UK49LBeNTz0G8ig+X0Sxfulvo/ZcRjEU9W1p+mqmk9yNlFKlwl5zIZrOPwsvHKXiI/cN92PMvlubN8v14YJ4MpWtZ5jZwqS78pXsAJemfqW6kHQAsuHYqHWwW7pqtWLKdV4jEdr8tWuY9q3eG/9jU0Ba7WNb6U6+2dXwIsJ4Hcyxrblu3B+/58LWKst/ZlxSgE/Jsn8/U6cyAxVhumoObtd2W629ormep4EnMv7s242eAUYNiJF12v7Jv98+vFWdtnWnVAs77K+HFK57uskdfHilkyJdGQm3dCuKHJCyTp/aKqXr16a+8JEpST7I7Hl2e0/wcClsSqxRIfFy3OPNe5284IrZ8LO45Csx+fl7rRbHjZfaexiBRkK8n2Ur82Pnu+LlUconY4M/0YxlSQK2sI9j6DvTaAXA2zBbddUiiIE9wP0J21eL24CLozKRax9QhrSQ7j9DPzVxhJ4sTgPJNQt7T76eT0KF/CiEKFq4gsiYm1hZazmd7xFetGAYmPojwn9EtLI3cLWbMjfR8Un+WPM6bkRdft/gKbiFeLZ2OcNsLFFOwPsH2mR3janSG2uSk2ohLU95W15z6i9MXoF7kIgFJE3Z052t6cpWEJCEXk9k5C1KyXM7rNOmrPeYDDoxFFLPM+5QTWaAm6QWn6Ed3Vab815bdZPpUISadQO1+iWplE1vUMiNZhma4mINEovtdCmFm3xOS5JFi7uDO1A0aI2qSDihKDVkDMWvwhaNOD9kBeRwEIecA3a3miXEeTPFH7Mzzn41dCnO/pO3t1hvgvgjjf9TsM7OY/Ywfghcub+9+PzsN+Zp0lrNJmMWkk6azhz+4W5XaTxQ+Qsml/V1ZiJrvvFyNVCknOKLUzb47b3w8tPOEtUZ/ibNoUA5aT8bU1/WU7CZltlI96oY9w3BvCbHdM1kXMPLQvEcyjijL+roa4pc0bncBNqwNuohos0NrBk7+J4k3+Ihh4NfOhMRCNFIdx0qZu1pRFbMrZ/UpRyNzQ7MoaEpAn8HsQE6WXV3K9yLb4fT5d9Zl4nzS9z618CHeK8Z9VsIsK9XyzLqwHb/f3jzPU7+8m27IdhdiwOHeLc3czUm274Rcoe+zMiPkY940liPCVAEbljYyNVk1t6EKwZ2+Bhz3aZKx7CsJMdZhil7K2mBgL2dtoScvzNum/mw1O2VPfZS7egjnFDy2TLo4oawZI9roD7NHtcXBjLAmSicIEhn/oCQmNfS8m8H3zESqZlU/bDOmit4RvSl5AskDSzjuVantPXn7DgRBoJyR7hY5vKfZrJwqmzH1DX+J9KW8KinRKOv+WC1fIf2Yfcth12bMD5qU+6AkKPZMt5BJuwrrvH1pUZLGeYCcY99qWuhCmVgGum0ceCyFoiD9sQuMPkpi5sYEugWir4cde+D8k6b0z+9vgDaphyDrKtroQEwrWiSMz4mUVRJPqq4yhK4Y4ezjOsG8k4UHUbgbUYJpK7dBW9xmDrPJUP5tX1DlEEdduSkE8q022FYr2nDQp5wN1ko9uK3t7XiYR8/Iu2Y6jCEvL2svaBWHUl5IPD9HeHlZUwZ03qey8rK2HO1tJPBauqhLkARoODmYpKmF+mDY70qilhPjVpXf4VJRQSkgcyCrlXJqeyFBKanu2V9slokJBImD+0MEOocfBpFCBBIiHWHd0r0P3ds9C8jzOZPEiTal37UkQedCSn0YbTnEZCnK67LQWHSPBlBHPZafuH4Swn8pZilF0v+9J02O5l3Q8Hq5a0bsjOMAYtBCc/FIOJ6OEiEH6+Rsdja7RXBoAYBtKsisutIID7iVJUu4aBl/3yO4CBulHEHMciTANBKdxQGXWY9d8TwmOLMA6dVWSm67EAeep/EC1+mofQUT7Di4iD8jvCa/pcVC1BrCethLVz2W/eB+Ye3iCJSSKWsMwvPUecxW5oQrHJJayt1SM1LK0axkBly+tHmahROcBTRBt0sY/SIhjmMoqHZyEkS/2XBeVBT4BanOB8p+wsaqTf5V/55TwkDrK2WA5q2hpeSI5K6UbR95JVPfXFV5M+htxSSTYIt+CbTne+GkYX4vkMsJpq4KZgklJAB1Ca3igo0tFgUMUpILGchctCs+ZPyhIYcjhNjsOYwiqWb31ZdquKjdtqdH1JLSssVx0P9/e4iPLnwG1JJZzui9hAUulKwtZDITrTFeNPa3TKh+raUVpYDkMJGQOtUWxBTPzI9/ZmNkxz/plYtf5sCqq+2QaZ1pXvudDx+TEfsno4xl4rJCN2NhK20jbb8Wp4PO5Hx+EqdpSvWEBqJKHOuUkYwkrzU2Fm16D3451kelmDP9eRu0q7QbkYBSDHYMio25KKjISIZ5JwkIVe3jklNHVVpBVmjcjBhQx2cidBY0dP0cSqQcUmh0KZfpMwEgQmExFlpkgOKx1tpPRXRNQzkO1jdrZk4gm082ZQWz3pbHBkq+ouibjFUFr20tVrBDBnCg8+yhtmkRrldmvfPejIbl4K7og2kL7whLRwYBE6GwxsVqf0GTrzK+qsidg8HakPwFnZcp0kPWyoizR2x51nUeOQRtVU3NrvRyvRIJMGmlgVigOvTRUJAtkbhhbirkMyEWEFw0nAh3/J7Zn3h3EtjGLJmbPDV0DgQ/jkPz8z2pfCgVmab8NlhUb8mb70NJrTyaKeHAKasAUu3kzZPc4yk8QOs0Pl7NZHRSQhd9IjDtO3t97xtwrHIXXsYbQhobxyQtBuRlGz49xBjDdqpNYIZ7doZ0VaAV9ISWozp+wVrvYNEEKduJNPiZ+tx/qa/JcJ/UN3ky8RkYlZrcY78u7ovilPlkryN6GrJGCvSIpCZCvaIDnU60vla5G8oJ9WojCcB3YCnPSBvRlFxth312E48wh7w8Sr7zC6yQA9V+KdapktKgwEfI5hahZQ8wzD1Cw+cVGt91DLMA1n912Fv4yGeQLiqMpTcQWPoi/iUCUTlKFNGceuSl32Ry/FZFlBqDsMkClnZrLIq9nH/l8pfmUQ0RWDzLNLvG+agq7+RgLG3mscYj/CZKnqsvT2IC3NPhnbufsZGa4oEg/gjFO3+/xGZCkRr4Bdy503sT0hq4aMY+3GDph5Sm66sbFvmM+lUSwOWdo9JPQu35UdbZUllti9epFj6TXUXWrb2gQLz9GrfpExptU5fbNEGDt8E66P9OUgaCCbjv5StMsgSq+0Ue6CChKFE1ZljZBCkUPqsVACAGTktIwqj9Er5kZc1dZBAVMBq7pQPDBdMjC5/37Qfp3KHXx4mnvMzLdqK9I7Ruq0R1bq0SYmh1XVtddYTGw3dx5REwxeEtfz5FPDoj9MSYtZWkR/mD6DJr2iHYUTVMkzUwQyx/2Bt9JdaHSLy6a+Ow5GNwLcpHSAWzTNmgBZVMwjJ70zVP1gZvfoHUo9h8l2Ry85lqiCvBP0Urgr779gGGsFbBCUz3OHjoc/9N1pFDq5h9X3QbHoGN+p706j0KmlgM+v84mOMnUbEWTKQSNP3XefkWjYbb67jAS/XOiVmPEH3i/8LD6aDLxlSvNuKnfgN8Gp7y4jwVdlfxY/W8Y3WsJn2llcwS+ILiK4KTmh0zOe4tSJBe0z9d1hNGijxuL7RqxQR0e6Nz529SdirOP2bjwT1ciQevHixYsX/zf+AzZCtKDEHMzy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34" name="AutoShape 10" descr="data:image/png;base64,iVBORw0KGgoAAAANSUhEUgAAAOEAAADhCAMAAAAJbSJIAAAAhFBMVEX///8AAAAUFBTo6Oj7+/uzs7P4+PiCgoLb29vl5eXKysrh4eHz8/Pt7e2enp7w8PCYmJh8fHy+vr47Ozt1dXVRUVHV1dXJyclEREQ1NTWRkZEmJiYhISG1tbVkZGRJSUloaGimpqYZGRlaWlouLi6Hh4dvb28XFxcNDQ0lJSVQUFBAQEBqzJTsAAALJUlEQVR4nO2deX/6LAzAp9Z6TKvWa9Z51GM/3d7/+3s81gkF2gQC1Ofj97+5SomFEEKSvr29ePHixYsX1SAMG41BGEIuDcJeox8GtntEx3s3muyni8WufliMp+tJc9ZRXtueJ+vpz+JQPy9+puskboN+Ep804q9xTeD0MYr74rWr7UK49LBeNTz0G8ig+X0Sxfulvo/ZcRjEU9W1p+mqmk9yNlFKlwl5zIZrOPwsvHKXiI/cN92PMvlubN8v14YJ4MpWtZ5jZwqS78pXsAJemfqW6kHQAsuHYqHWwW7pqtWLKdV4jEdr8tWuY9q3eG/9jU0Ba7WNb6U6+2dXwIsJ4Hcyxrblu3B+/58LWKst/ZlxSgE/Jsn8/U6cyAxVhumoObtd2W629ormep4EnMv7s242eAUYNiJF12v7Jv98+vFWdtnWnVAs77K+HFK57uskdfHilkyJdGQm3dCuKHJCyTp/aKqXr16a+8JEpST7I7Hl2e0/wcClsSqxRIfFy3OPNe5284IrZ8LO45Csx+fl7rRbHjZfaexiBRkK8n2Ur82Pnu+LlUconY4M/0YxlSQK2sI9j6DvTaAXA2zBbddUiiIE9wP0J21eL24CLozKRax9QhrSQ7j9DPzVxhJ4sTgPJNQt7T76eT0KF/CiEKFq4gsiYm1hZazmd7xFetGAYmPojwn9EtLI3cLWbMjfR8Un+WPM6bkRdft/gKbiFeLZ2OcNsLFFOwPsH2mR3janSG2uSk2ohLU95W15z6i9MXoF7kIgFJE3Z052t6cpWEJCEXk9k5C1KyXM7rNOmrPeYDDoxFFLPM+5QTWaAm6QWn6Ed3Vab815bdZPpUISadQO1+iWplE1vUMiNZhma4mINEovtdCmFm3xOS5JFi7uDO1A0aI2qSDihKDVkDMWvwhaNOD9kBeRwEIecA3a3miXEeTPFH7Mzzn41dCnO/pO3t1hvgvgjjf9TsM7OY/Ywfghcub+9+PzsN+Zp0lrNJmMWkk6azhz+4W5XaTxQ+Qsml/V1ZiJrvvFyNVCknOKLUzb47b3w8tPOEtUZ/ibNoUA5aT8bU1/WU7CZltlI96oY9w3BvCbHdM1kXMPLQvEcyjijL+roa4pc0bncBNqwNuohos0NrBk7+J4k3+Ihh4NfOhMRCNFIdx0qZu1pRFbMrZ/UpRyNzQ7MoaEpAn8HsQE6WXV3K9yLb4fT5d9Zl4nzS9z618CHeK8Z9VsIsK9XyzLqwHb/f3jzPU7+8m27IdhdiwOHeLc3czUm274Rcoe+zMiPkY940liPCVAEbljYyNVk1t6EKwZ2+Bhz3aZKx7CsJMdZhil7K2mBgL2dtoScvzNum/mw1O2VPfZS7egjnFDy2TLo4oawZI9roD7NHtcXBjLAmSicIEhn/oCQmNfS8m8H3zESqZlU/bDOmit4RvSl5AskDSzjuVantPXn7DgRBoJyR7hY5vKfZrJwqmzH1DX+J9KW8KinRKOv+WC1fIf2Yfcth12bMD5qU+6AkKPZMt5BJuwrrvH1pUZLGeYCcY99qWuhCmVgGum0ceCyFoiD9sQuMPkpi5sYEugWir4cde+D8k6b0z+9vgDaphyDrKtroQEwrWiSMz4mUVRJPqq4yhK4Y4ezjOsG8k4UHUbgbUYJpK7dBW9xmDrPJUP5tX1DlEEdduSkE8q022FYr2nDQp5wN1ko9uK3t7XiYR8/Iu2Y6jCEvL2svaBWHUl5IPD9HeHlZUwZ03qey8rK2HO1tJPBauqhLkARoODmYpKmF+mDY70qilhPjVpXf4VJRQSkgcyCrlXJqeyFBKanu2V9slokJBImD+0MEOocfBpFCBBIiHWHd0r0P3ds9C8jzOZPEiTal37UkQedCSn0YbTnEZCnK67LQWHSPBlBHPZafuH4Swn8pZilF0v+9J02O5l3Q8Hq5a0bsjOMAYtBCc/FIOJ6OEiEH6+Rsdja7RXBoAYBtKsisutIID7iVJUu4aBl/3yO4CBulHEHMciTANBKdxQGXWY9d8TwmOLMA6dVWSm67EAeep/EC1+mofQUT7Di4iD8jvCa/pcVC1BrCethLVz2W/eB+Ye3iCJSSKWsMwvPUecxW5oQrHJJayt1SM1LK0axkBly+tHmahROcBTRBt0sY/SIhjmMoqHZyEkS/2XBeVBT4BanOB8p+wsaqTf5V/55TwkDrK2WA5q2hpeSI5K6UbR95JVPfXFV5M+htxSSTYIt+CbTne+GkYX4vkMsJpq4KZgklJAB1Ca3igo0tFgUMUpILGchctCs+ZPyhIYcjhNjsOYwiqWb31ZdquKjdtqdH1JLSssVx0P9/e4iPLnwG1JJZzui9hAUulKwtZDITrTFeNPa3TKh+raUVpYDkMJGQOtUWxBTPzI9/ZmNkxz/plYtf5sCqq+2QaZ1pXvudDx+TEfsno4xl4rJCN2NhK20jbb8Wp4PO5Hx+EqdpSvWEBqJKHOuUkYwkrzU2Fm16D3451kelmDP9eRu0q7QbkYBSDHYMio25KKjISIZ5JwkIVe3jklNHVVpBVmjcjBhQx2cidBY0dP0cSqQcUmh0KZfpMwEgQmExFlpkgOKx1tpPRXRNQzkO1jdrZk4gm082ZQWz3pbHBkq+ouibjFUFr20tVrBDBnCg8+yhtmkRrldmvfPejIbl4K7og2kL7whLRwYBE6GwxsVqf0GTrzK+qsidg8HakPwFnZcp0kPWyoizR2x51nUeOQRtVU3NrvRyvRIJMGmlgVigOvTRUJAtkbhhbirkMyEWEFw0nAh3/J7Zn3h3EtjGLJmbPDV0DgQ/jkPz8z2pfCgVmab8NlhUb8mb70NJrTyaKeHAKasAUu3kzZPc4yk8QOs0Pl7NZHRSQhd9IjDtO3t97xtwrHIXXsYbQhobxyQtBuRlGz49xBjDdqpNYIZ7doZ0VaAV9ISWozp+wVrvYNEEKduJNPiZ+tx/qa/JcJ/UN3ky8RkYlZrcY78u7ovilPlkryN6GrJGCvSIpCZCvaIDnU60vla5G8oJ9WojCcB3YCnPSBvRlFxth312E48wh7w8Sr7zC6yQA9V+KdapktKgwEfI5hahZQ8wzD1Cw+cVGt91DLMA1n912Fv4yGeQLiqMpTcQWPoi/iUCUTlKFNGceuSl32Ry/FZFlBqDsMkClnZrLIq9nH/l8pfmUQ0RWDzLNLvG+agq7+RgLG3mscYj/CZKnqsvT2IC3NPhnbufsZGa4oEg/gjFO3+/xGZCkRr4Bdy503sT0hq4aMY+3GDph5Sm66sbFvmM+lUSwOWdo9JPQu35UdbZUllti9epFj6TXUXWrb2gQLz9GrfpExptU5fbNEGDt8E66P9OUgaCCbjv5StMsgSq+0Ue6CChKFE1ZljZBCkUPqsVACAGTktIwqj9Er5kZc1dZBAVMBq7pQPDBdMjC5/37Qfp3KHXx4mnvMzLdqK9I7Ruq0R1bq0SYmh1XVtddYTGw3dx5REwxeEtfz5FPDoj9MSYtZWkR/mD6DJr2iHYUTVMkzUwQyx/2Bt9JdaHSLy6a+Ow5GNwLcpHSAWzTNmgBZVMwjJ70zVP1gZvfoHUo9h8l2Ry85lqiCvBP0Urgr779gGGsFbBCUz3OHjoc/9N1pFDq5h9X3QbHoGN+p706j0KmlgM+v84mOMnUbEWTKQSNP3XefkWjYbb67jAS/XOiVmPEH3i/8LD6aDLxlSvNuKnfgN8Gp7y4jwVdlfxY/W8Y3WsJn2llcwS+ILiK4KTmh0zOe4tSJBe0z9d1hNGijxuL7RqxQR0e6Nz529SdirOP2bjwT1ciQevHixYsX/zf+AzZCtKDEHMzy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36" name="AutoShape 12" descr="data:image/png;base64,iVBORw0KGgoAAAANSUhEUgAAAOEAAADhCAMAAAAJbSJIAAAAhFBMVEX///8AAAAUFBTo6Oj7+/uzs7P4+PiCgoLb29vl5eXKysrh4eHz8/Pt7e2enp7w8PCYmJh8fHy+vr47Ozt1dXVRUVHV1dXJyclEREQ1NTWRkZEmJiYhISG1tbVkZGRJSUloaGimpqYZGRlaWlouLi6Hh4dvb28XFxcNDQ0lJSVQUFBAQEBqzJTsAAALJUlEQVR4nO2deX/6LAzAp9Z6TKvWa9Z51GM/3d7/+3s81gkF2gQC1Ofj97+5SomFEEKSvr29ePHixYsX1SAMG41BGEIuDcJeox8GtntEx3s3muyni8WufliMp+tJc9ZRXtueJ+vpz+JQPy9+puskboN+Ep804q9xTeD0MYr74rWr7UK49LBeNTz0G8ig+X0Sxfulvo/ZcRjEU9W1p+mqmk9yNlFKlwl5zIZrOPwsvHKXiI/cN92PMvlubN8v14YJ4MpWtZ5jZwqS78pXsAJemfqW6kHQAsuHYqHWwW7pqtWLKdV4jEdr8tWuY9q3eG/9jU0Ba7WNb6U6+2dXwIsJ4Hcyxrblu3B+/58LWKst/ZlxSgE/Jsn8/U6cyAxVhumoObtd2W629ormep4EnMv7s242eAUYNiJF12v7Jv98+vFWdtnWnVAs77K+HFK57uskdfHilkyJdGQm3dCuKHJCyTp/aKqXr16a+8JEpST7I7Hl2e0/wcClsSqxRIfFy3OPNe5284IrZ8LO45Csx+fl7rRbHjZfaexiBRkK8n2Ur82Pnu+LlUconY4M/0YxlSQK2sI9j6DvTaAXA2zBbddUiiIE9wP0J21eL24CLozKRax9QhrSQ7j9DPzVxhJ4sTgPJNQt7T76eT0KF/CiEKFq4gsiYm1hZazmd7xFetGAYmPojwn9EtLI3cLWbMjfR8Un+WPM6bkRdft/gKbiFeLZ2OcNsLFFOwPsH2mR3janSG2uSk2ohLU95W15z6i9MXoF7kIgFJE3Z052t6cpWEJCEXk9k5C1KyXM7rNOmrPeYDDoxFFLPM+5QTWaAm6QWn6Ed3Vab815bdZPpUISadQO1+iWplE1vUMiNZhma4mINEovtdCmFm3xOS5JFi7uDO1A0aI2qSDihKDVkDMWvwhaNOD9kBeRwEIecA3a3miXEeTPFH7Mzzn41dCnO/pO3t1hvgvgjjf9TsM7OY/Ywfghcub+9+PzsN+Zp0lrNJmMWkk6azhz+4W5XaTxQ+Qsml/V1ZiJrvvFyNVCknOKLUzb47b3w8tPOEtUZ/ibNoUA5aT8bU1/WU7CZltlI96oY9w3BvCbHdM1kXMPLQvEcyjijL+roa4pc0bncBNqwNuohos0NrBk7+J4k3+Ihh4NfOhMRCNFIdx0qZu1pRFbMrZ/UpRyNzQ7MoaEpAn8HsQE6WXV3K9yLb4fT5d9Zl4nzS9z618CHeK8Z9VsIsK9XyzLqwHb/f3jzPU7+8m27IdhdiwOHeLc3czUm274Rcoe+zMiPkY940liPCVAEbljYyNVk1t6EKwZ2+Bhz3aZKx7CsJMdZhil7K2mBgL2dtoScvzNum/mw1O2VPfZS7egjnFDy2TLo4oawZI9roD7NHtcXBjLAmSicIEhn/oCQmNfS8m8H3zESqZlU/bDOmit4RvSl5AskDSzjuVantPXn7DgRBoJyR7hY5vKfZrJwqmzH1DX+J9KW8KinRKOv+WC1fIf2Yfcth12bMD5qU+6AkKPZMt5BJuwrrvH1pUZLGeYCcY99qWuhCmVgGum0ceCyFoiD9sQuMPkpi5sYEugWir4cde+D8k6b0z+9vgDaphyDrKtroQEwrWiSMz4mUVRJPqq4yhK4Y4ezjOsG8k4UHUbgbUYJpK7dBW9xmDrPJUP5tX1DlEEdduSkE8q022FYr2nDQp5wN1ko9uK3t7XiYR8/Iu2Y6jCEvL2svaBWHUl5IPD9HeHlZUwZ03qey8rK2HO1tJPBauqhLkARoODmYpKmF+mDY70qilhPjVpXf4VJRQSkgcyCrlXJqeyFBKanu2V9slokJBImD+0MEOocfBpFCBBIiHWHd0r0P3ds9C8jzOZPEiTal37UkQedCSn0YbTnEZCnK67LQWHSPBlBHPZafuH4Swn8pZilF0v+9J02O5l3Q8Hq5a0bsjOMAYtBCc/FIOJ6OEiEH6+Rsdja7RXBoAYBtKsisutIID7iVJUu4aBl/3yO4CBulHEHMciTANBKdxQGXWY9d8TwmOLMA6dVWSm67EAeep/EC1+mofQUT7Di4iD8jvCa/pcVC1BrCethLVz2W/eB+Ye3iCJSSKWsMwvPUecxW5oQrHJJayt1SM1LK0axkBly+tHmahROcBTRBt0sY/SIhjmMoqHZyEkS/2XBeVBT4BanOB8p+wsaqTf5V/55TwkDrK2WA5q2hpeSI5K6UbR95JVPfXFV5M+htxSSTYIt+CbTne+GkYX4vkMsJpq4KZgklJAB1Ca3igo0tFgUMUpILGchctCs+ZPyhIYcjhNjsOYwiqWb31ZdquKjdtqdH1JLSssVx0P9/e4iPLnwG1JJZzui9hAUulKwtZDITrTFeNPa3TKh+raUVpYDkMJGQOtUWxBTPzI9/ZmNkxz/plYtf5sCqq+2QaZ1pXvudDx+TEfsno4xl4rJCN2NhK20jbb8Wp4PO5Hx+EqdpSvWEBqJKHOuUkYwkrzU2Fm16D3451kelmDP9eRu0q7QbkYBSDHYMio25KKjISIZ5JwkIVe3jklNHVVpBVmjcjBhQx2cidBY0dP0cSqQcUmh0KZfpMwEgQmExFlpkgOKx1tpPRXRNQzkO1jdrZk4gm082ZQWz3pbHBkq+ouibjFUFr20tVrBDBnCg8+yhtmkRrldmvfPejIbl4K7og2kL7whLRwYBE6GwxsVqf0GTrzK+qsidg8HakPwFnZcp0kPWyoizR2x51nUeOQRtVU3NrvRyvRIJMGmlgVigOvTRUJAtkbhhbirkMyEWEFw0nAh3/J7Zn3h3EtjGLJmbPDV0DgQ/jkPz8z2pfCgVmab8NlhUb8mb70NJrTyaKeHAKasAUu3kzZPc4yk8QOs0Pl7NZHRSQhd9IjDtO3t97xtwrHIXXsYbQhobxyQtBuRlGz49xBjDdqpNYIZ7doZ0VaAV9ISWozp+wVrvYNEEKduJNPiZ+tx/qa/JcJ/UN3ky8RkYlZrcY78u7ovilPlkryN6GrJGCvSIpCZCvaIDnU60vla5G8oJ9WojCcB3YCnPSBvRlFxth312E48wh7w8Sr7zC6yQA9V+KdapktKgwEfI5hahZQ8wzD1Cw+cVGt91DLMA1n912Fv4yGeQLiqMpTcQWPoi/iUCUTlKFNGceuSl32Ry/FZFlBqDsMkClnZrLIq9nH/l8pfmUQ0RWDzLNLvG+agq7+RgLG3mscYj/CZKnqsvT2IC3NPhnbufsZGa4oEg/gjFO3+/xGZCkRr4Bdy503sT0hq4aMY+3GDph5Sm66sbFvmM+lUSwOWdo9JPQu35UdbZUllti9epFj6TXUXWrb2gQLz9GrfpExptU5fbNEGDt8E66P9OUgaCCbjv5StMsgSq+0Ue6CChKFE1ZljZBCkUPqsVACAGTktIwqj9Er5kZc1dZBAVMBq7pQPDBdMjC5/37Qfp3KHXx4mnvMzLdqK9I7Ruq0R1bq0SYmh1XVtddYTGw3dx5REwxeEtfz5FPDoj9MSYtZWkR/mD6DJr2iHYUTVMkzUwQyx/2Bt9JdaHSLy6a+Ow5GNwLcpHSAWzTNmgBZVMwjJ70zVP1gZvfoHUo9h8l2Ry85lqiCvBP0Urgr779gGGsFbBCUz3OHjoc/9N1pFDq5h9X3QbHoGN+p706j0KmlgM+v84mOMnUbEWTKQSNP3XefkWjYbb67jAS/XOiVmPEH3i/8LD6aDLxlSvNuKnfgN8Gp7y4jwVdlfxY/W8Y3WsJn2llcwS+ILiK4KTmh0zOe4tSJBe0z9d1hNGijxuL7RqxQR0e6Nz529SdirOP2bjwT1ciQevHixYsX/zf+AzZCtKDEHMzy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cxnSp>
        <p:nvCxnSpPr>
          <p:cNvPr id="11" name="10 Conector recto"/>
          <p:cNvCxnSpPr/>
          <p:nvPr/>
        </p:nvCxnSpPr>
        <p:spPr>
          <a:xfrm>
            <a:off x="-36512" y="6741368"/>
            <a:ext cx="9180512" cy="0"/>
          </a:xfrm>
          <a:prstGeom prst="line">
            <a:avLst/>
          </a:prstGeom>
          <a:ln w="762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5192" y="62068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Solicitudes de información recibidas</a:t>
            </a:r>
            <a:endParaRPr lang="es-MX" dirty="0"/>
          </a:p>
        </p:txBody>
      </p:sp>
      <p:pic>
        <p:nvPicPr>
          <p:cNvPr id="4" name="Picture 2" descr="C:\Users\usr\AppData\Local\Microsoft\Windows\Temporary Internet Files\Content.Outlook\D5MDRNTU\Logo_ITAIPBC016_ConLupa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16632"/>
            <a:ext cx="1981430" cy="764704"/>
          </a:xfrm>
          <a:prstGeom prst="rect">
            <a:avLst/>
          </a:prstGeom>
          <a:noFill/>
        </p:spPr>
      </p:pic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539552" y="2592288"/>
            <a:ext cx="8229600" cy="3717032"/>
          </a:xfrm>
        </p:spPr>
        <p:txBody>
          <a:bodyPr>
            <a:normAutofit/>
          </a:bodyPr>
          <a:lstStyle/>
          <a:p>
            <a:pPr algn="just">
              <a:buClr>
                <a:schemeClr val="accent4">
                  <a:lumMod val="75000"/>
                </a:schemeClr>
              </a:buClr>
              <a:buFont typeface="Wingdings" pitchFamily="2" charset="2"/>
              <a:buChar char="ü"/>
            </a:pPr>
            <a:endParaRPr lang="es-MX" sz="2000" dirty="0" smtClean="0">
              <a:latin typeface="Helvetica" pitchFamily="34" charset="0"/>
              <a:cs typeface="Arial" pitchFamily="34" charset="0"/>
            </a:endParaRPr>
          </a:p>
          <a:p>
            <a:pPr algn="just">
              <a:buClr>
                <a:schemeClr val="accent4">
                  <a:lumMod val="75000"/>
                </a:schemeClr>
              </a:buClr>
              <a:buFont typeface="Wingdings" pitchFamily="2" charset="2"/>
              <a:buChar char="ü"/>
            </a:pPr>
            <a:endParaRPr lang="es-MX" sz="2000" dirty="0" smtClean="0">
              <a:latin typeface="Helvetica" pitchFamily="34" charset="0"/>
              <a:cs typeface="Arial" pitchFamily="34" charset="0"/>
            </a:endParaRPr>
          </a:p>
          <a:p>
            <a:pPr algn="just">
              <a:buClr>
                <a:schemeClr val="accent4">
                  <a:lumMod val="75000"/>
                </a:schemeClr>
              </a:buClr>
              <a:buFont typeface="Wingdings" pitchFamily="2" charset="2"/>
              <a:buChar char="ü"/>
            </a:pPr>
            <a:endParaRPr lang="es-MX" sz="2000" dirty="0" smtClean="0">
              <a:latin typeface="Helvetica" pitchFamily="34" charset="0"/>
              <a:cs typeface="Arial" pitchFamily="34" charset="0"/>
            </a:endParaRPr>
          </a:p>
          <a:p>
            <a:pPr algn="just">
              <a:buClr>
                <a:schemeClr val="accent4">
                  <a:lumMod val="75000"/>
                </a:schemeClr>
              </a:buClr>
              <a:buNone/>
            </a:pPr>
            <a:endParaRPr lang="es-MX" sz="2000" dirty="0" smtClean="0">
              <a:latin typeface="Helvetica" pitchFamily="34" charset="0"/>
              <a:cs typeface="Arial" pitchFamily="34" charset="0"/>
            </a:endParaRPr>
          </a:p>
          <a:p>
            <a:pPr algn="just">
              <a:buClr>
                <a:schemeClr val="accent4">
                  <a:lumMod val="75000"/>
                </a:schemeClr>
              </a:buClr>
              <a:buFont typeface="Wingdings" pitchFamily="2" charset="2"/>
              <a:buChar char="ü"/>
            </a:pPr>
            <a:endParaRPr lang="es-MX" sz="2000" dirty="0" smtClean="0">
              <a:latin typeface="Helvetica" pitchFamily="34" charset="0"/>
              <a:cs typeface="Arial" pitchFamily="34" charset="0"/>
            </a:endParaRPr>
          </a:p>
          <a:p>
            <a:pPr algn="just">
              <a:buNone/>
            </a:pPr>
            <a:endParaRPr lang="es-MX" sz="2000" dirty="0" smtClean="0">
              <a:latin typeface="Helvetica" pitchFamily="34" charset="0"/>
              <a:cs typeface="Arial" pitchFamily="34" charset="0"/>
            </a:endParaRPr>
          </a:p>
          <a:p>
            <a:pPr>
              <a:buNone/>
            </a:pPr>
            <a:endParaRPr lang="es-MX" sz="2400" dirty="0" smtClean="0">
              <a:latin typeface="Helvetica" pitchFamily="34" charset="0"/>
              <a:cs typeface="Arial" pitchFamily="34" charset="0"/>
            </a:endParaRPr>
          </a:p>
          <a:p>
            <a:pPr>
              <a:buNone/>
            </a:pPr>
            <a:endParaRPr lang="es-MX" sz="2400" dirty="0" smtClean="0">
              <a:latin typeface="Helvetica" pitchFamily="34" charset="0"/>
              <a:cs typeface="Arial" pitchFamily="34" charset="0"/>
            </a:endParaRPr>
          </a:p>
          <a:p>
            <a:pPr>
              <a:buNone/>
            </a:pPr>
            <a:endParaRPr lang="es-MX" sz="2400" dirty="0" smtClean="0">
              <a:latin typeface="Helvetica" pitchFamily="34" charset="0"/>
              <a:cs typeface="Arial" pitchFamily="34" charset="0"/>
            </a:endParaRPr>
          </a:p>
          <a:p>
            <a:pPr>
              <a:buNone/>
            </a:pPr>
            <a:endParaRPr lang="es-MX" sz="2400" dirty="0" smtClean="0">
              <a:latin typeface="Helvetica" pitchFamily="34" charset="0"/>
              <a:cs typeface="Arial" pitchFamily="34" charset="0"/>
            </a:endParaRPr>
          </a:p>
          <a:p>
            <a:pPr>
              <a:buNone/>
            </a:pPr>
            <a:endParaRPr lang="es-MX" sz="2400" dirty="0" smtClean="0">
              <a:latin typeface="Helvetica" pitchFamily="34" charset="0"/>
              <a:cs typeface="Arial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-36512" y="6741368"/>
            <a:ext cx="9180512" cy="0"/>
          </a:xfrm>
          <a:prstGeom prst="line">
            <a:avLst/>
          </a:prstGeom>
          <a:ln w="762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7 Imagen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280920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858778"/>
            <a:ext cx="9144000" cy="553998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dirty="0" smtClean="0"/>
              <a:t>Solicitudes de acceso a la información pública 2011-2015</a:t>
            </a:r>
            <a:endParaRPr lang="es-ES" sz="3000" dirty="0"/>
          </a:p>
        </p:txBody>
      </p:sp>
      <p:graphicFrame>
        <p:nvGraphicFramePr>
          <p:cNvPr id="7" name="6 Gráfico"/>
          <p:cNvGraphicFramePr/>
          <p:nvPr/>
        </p:nvGraphicFramePr>
        <p:xfrm>
          <a:off x="304800" y="1447800"/>
          <a:ext cx="8305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2" descr="C:\Users\usr\AppData\Local\Microsoft\Windows\Temporary Internet Files\Content.Outlook\D5MDRNTU\Logo_ITAIPBC016_ConLupa 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7074" y="0"/>
            <a:ext cx="1981430" cy="764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496" y="197768"/>
            <a:ext cx="8964488" cy="1143000"/>
          </a:xfrm>
        </p:spPr>
        <p:txBody>
          <a:bodyPr>
            <a:normAutofit/>
          </a:bodyPr>
          <a:lstStyle/>
          <a:p>
            <a:pPr algn="l"/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Comparativo 2011 vs 2015</a:t>
            </a:r>
            <a:endParaRPr lang="es-MX" dirty="0"/>
          </a:p>
        </p:txBody>
      </p:sp>
      <p:pic>
        <p:nvPicPr>
          <p:cNvPr id="4" name="Picture 2" descr="C:\Users\usr\AppData\Local\Microsoft\Windows\Temporary Internet Files\Content.Outlook\D5MDRNTU\Logo_ITAIPBC016_ConLupa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16632"/>
            <a:ext cx="1981430" cy="764704"/>
          </a:xfrm>
          <a:prstGeom prst="rect">
            <a:avLst/>
          </a:prstGeom>
          <a:noFill/>
        </p:spPr>
      </p:pic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539552" y="2592288"/>
            <a:ext cx="8229600" cy="3717032"/>
          </a:xfrm>
        </p:spPr>
        <p:txBody>
          <a:bodyPr>
            <a:normAutofit/>
          </a:bodyPr>
          <a:lstStyle/>
          <a:p>
            <a:pPr algn="just">
              <a:buClr>
                <a:schemeClr val="accent4">
                  <a:lumMod val="75000"/>
                </a:schemeClr>
              </a:buClr>
              <a:buFont typeface="Wingdings" pitchFamily="2" charset="2"/>
              <a:buChar char="ü"/>
            </a:pPr>
            <a:endParaRPr lang="es-MX" sz="2000" dirty="0" smtClean="0">
              <a:latin typeface="Helvetica" pitchFamily="34" charset="0"/>
              <a:cs typeface="Arial" pitchFamily="34" charset="0"/>
            </a:endParaRPr>
          </a:p>
          <a:p>
            <a:pPr algn="just">
              <a:buClr>
                <a:schemeClr val="accent4">
                  <a:lumMod val="75000"/>
                </a:schemeClr>
              </a:buClr>
              <a:buFont typeface="Wingdings" pitchFamily="2" charset="2"/>
              <a:buChar char="ü"/>
            </a:pPr>
            <a:endParaRPr lang="es-MX" sz="2000" dirty="0" smtClean="0">
              <a:latin typeface="Helvetica" pitchFamily="34" charset="0"/>
              <a:cs typeface="Arial" pitchFamily="34" charset="0"/>
            </a:endParaRPr>
          </a:p>
          <a:p>
            <a:pPr algn="just">
              <a:buClr>
                <a:schemeClr val="accent4">
                  <a:lumMod val="75000"/>
                </a:schemeClr>
              </a:buClr>
              <a:buFont typeface="Wingdings" pitchFamily="2" charset="2"/>
              <a:buChar char="ü"/>
            </a:pPr>
            <a:endParaRPr lang="es-MX" sz="2000" dirty="0" smtClean="0">
              <a:latin typeface="Helvetica" pitchFamily="34" charset="0"/>
              <a:cs typeface="Arial" pitchFamily="34" charset="0"/>
            </a:endParaRPr>
          </a:p>
          <a:p>
            <a:pPr algn="just">
              <a:buClr>
                <a:schemeClr val="accent4">
                  <a:lumMod val="75000"/>
                </a:schemeClr>
              </a:buClr>
              <a:buNone/>
            </a:pPr>
            <a:endParaRPr lang="es-MX" sz="2000" dirty="0" smtClean="0">
              <a:latin typeface="Helvetica" pitchFamily="34" charset="0"/>
              <a:cs typeface="Arial" pitchFamily="34" charset="0"/>
            </a:endParaRPr>
          </a:p>
          <a:p>
            <a:pPr algn="just">
              <a:buClr>
                <a:schemeClr val="accent4">
                  <a:lumMod val="75000"/>
                </a:schemeClr>
              </a:buClr>
              <a:buFont typeface="Wingdings" pitchFamily="2" charset="2"/>
              <a:buChar char="ü"/>
            </a:pPr>
            <a:endParaRPr lang="es-MX" sz="2000" dirty="0" smtClean="0">
              <a:latin typeface="Helvetica" pitchFamily="34" charset="0"/>
              <a:cs typeface="Arial" pitchFamily="34" charset="0"/>
            </a:endParaRPr>
          </a:p>
          <a:p>
            <a:pPr algn="just">
              <a:buNone/>
            </a:pPr>
            <a:endParaRPr lang="es-MX" sz="2000" dirty="0" smtClean="0">
              <a:latin typeface="Helvetica" pitchFamily="34" charset="0"/>
              <a:cs typeface="Arial" pitchFamily="34" charset="0"/>
            </a:endParaRPr>
          </a:p>
          <a:p>
            <a:pPr>
              <a:buNone/>
            </a:pPr>
            <a:endParaRPr lang="es-MX" sz="2400" dirty="0" smtClean="0">
              <a:latin typeface="Helvetica" pitchFamily="34" charset="0"/>
              <a:cs typeface="Arial" pitchFamily="34" charset="0"/>
            </a:endParaRPr>
          </a:p>
          <a:p>
            <a:pPr>
              <a:buNone/>
            </a:pPr>
            <a:endParaRPr lang="es-MX" sz="2400" dirty="0" smtClean="0">
              <a:latin typeface="Helvetica" pitchFamily="34" charset="0"/>
              <a:cs typeface="Arial" pitchFamily="34" charset="0"/>
            </a:endParaRPr>
          </a:p>
          <a:p>
            <a:pPr>
              <a:buNone/>
            </a:pPr>
            <a:endParaRPr lang="es-MX" sz="2400" dirty="0" smtClean="0">
              <a:latin typeface="Helvetica" pitchFamily="34" charset="0"/>
              <a:cs typeface="Arial" pitchFamily="34" charset="0"/>
            </a:endParaRPr>
          </a:p>
          <a:p>
            <a:pPr>
              <a:buNone/>
            </a:pPr>
            <a:endParaRPr lang="es-MX" sz="2400" dirty="0" smtClean="0">
              <a:latin typeface="Helvetica" pitchFamily="34" charset="0"/>
              <a:cs typeface="Arial" pitchFamily="34" charset="0"/>
            </a:endParaRPr>
          </a:p>
          <a:p>
            <a:pPr>
              <a:buNone/>
            </a:pPr>
            <a:endParaRPr lang="es-MX" sz="2400" dirty="0" smtClean="0">
              <a:latin typeface="Helvetica" pitchFamily="34" charset="0"/>
              <a:cs typeface="Arial" pitchFamily="34" charset="0"/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-36512" y="6741368"/>
            <a:ext cx="9180512" cy="0"/>
          </a:xfrm>
          <a:prstGeom prst="line">
            <a:avLst/>
          </a:prstGeom>
          <a:ln w="762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7 Imagen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7272808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6712"/>
            <a:ext cx="6192687" cy="5976664"/>
          </a:xfrm>
          <a:prstGeom prst="rect">
            <a:avLst/>
          </a:prstGeom>
          <a:noFill/>
        </p:spPr>
      </p:pic>
      <p:pic>
        <p:nvPicPr>
          <p:cNvPr id="5" name="Picture 2" descr="C:\Users\usr\AppData\Local\Microsoft\Windows\Temporary Internet Files\Content.Outlook\D5MDRNTU\Logo_ITAIPBC016_ConLupa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16632"/>
            <a:ext cx="1981430" cy="764704"/>
          </a:xfrm>
          <a:prstGeom prst="rect">
            <a:avLst/>
          </a:prstGeom>
          <a:noFill/>
        </p:spPr>
      </p:pic>
      <p:cxnSp>
        <p:nvCxnSpPr>
          <p:cNvPr id="7" name="6 Conector recto"/>
          <p:cNvCxnSpPr/>
          <p:nvPr/>
        </p:nvCxnSpPr>
        <p:spPr>
          <a:xfrm>
            <a:off x="-36512" y="6741368"/>
            <a:ext cx="9180512" cy="0"/>
          </a:xfrm>
          <a:prstGeom prst="line">
            <a:avLst/>
          </a:prstGeom>
          <a:ln w="762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9208" y="197768"/>
            <a:ext cx="8363272" cy="1143000"/>
          </a:xfrm>
        </p:spPr>
        <p:txBody>
          <a:bodyPr>
            <a:normAutofit/>
          </a:bodyPr>
          <a:lstStyle/>
          <a:p>
            <a:pPr algn="l"/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Días de respuesta 2015</a:t>
            </a:r>
            <a:endParaRPr lang="es-MX" dirty="0"/>
          </a:p>
        </p:txBody>
      </p:sp>
      <p:pic>
        <p:nvPicPr>
          <p:cNvPr id="4" name="Picture 2" descr="C:\Users\usr\AppData\Local\Microsoft\Windows\Temporary Internet Files\Content.Outlook\D5MDRNTU\Logo_ITAIPBC016_ConLupa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16632"/>
            <a:ext cx="1981430" cy="764704"/>
          </a:xfrm>
          <a:prstGeom prst="rect">
            <a:avLst/>
          </a:prstGeom>
          <a:noFill/>
        </p:spPr>
      </p:pic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539552" y="2592288"/>
            <a:ext cx="8229600" cy="3717032"/>
          </a:xfrm>
        </p:spPr>
        <p:txBody>
          <a:bodyPr>
            <a:normAutofit/>
          </a:bodyPr>
          <a:lstStyle/>
          <a:p>
            <a:pPr algn="just">
              <a:buClr>
                <a:schemeClr val="accent4">
                  <a:lumMod val="75000"/>
                </a:schemeClr>
              </a:buClr>
              <a:buFont typeface="Wingdings" pitchFamily="2" charset="2"/>
              <a:buChar char="ü"/>
            </a:pPr>
            <a:endParaRPr lang="es-MX" sz="2000" dirty="0" smtClean="0">
              <a:latin typeface="Helvetica" pitchFamily="34" charset="0"/>
              <a:cs typeface="Arial" pitchFamily="34" charset="0"/>
            </a:endParaRPr>
          </a:p>
          <a:p>
            <a:pPr algn="just">
              <a:buClr>
                <a:schemeClr val="accent4">
                  <a:lumMod val="75000"/>
                </a:schemeClr>
              </a:buClr>
              <a:buFont typeface="Wingdings" pitchFamily="2" charset="2"/>
              <a:buChar char="ü"/>
            </a:pPr>
            <a:endParaRPr lang="es-MX" sz="2000" dirty="0" smtClean="0">
              <a:latin typeface="Helvetica" pitchFamily="34" charset="0"/>
              <a:cs typeface="Arial" pitchFamily="34" charset="0"/>
            </a:endParaRPr>
          </a:p>
          <a:p>
            <a:pPr algn="just">
              <a:buClr>
                <a:schemeClr val="accent4">
                  <a:lumMod val="75000"/>
                </a:schemeClr>
              </a:buClr>
              <a:buFont typeface="Wingdings" pitchFamily="2" charset="2"/>
              <a:buChar char="ü"/>
            </a:pPr>
            <a:endParaRPr lang="es-MX" sz="2000" dirty="0" smtClean="0">
              <a:latin typeface="Helvetica" pitchFamily="34" charset="0"/>
              <a:cs typeface="Arial" pitchFamily="34" charset="0"/>
            </a:endParaRPr>
          </a:p>
          <a:p>
            <a:pPr algn="just">
              <a:buClr>
                <a:schemeClr val="accent4">
                  <a:lumMod val="75000"/>
                </a:schemeClr>
              </a:buClr>
              <a:buNone/>
            </a:pPr>
            <a:endParaRPr lang="es-MX" sz="2000" dirty="0" smtClean="0">
              <a:latin typeface="Helvetica" pitchFamily="34" charset="0"/>
              <a:cs typeface="Arial" pitchFamily="34" charset="0"/>
            </a:endParaRPr>
          </a:p>
          <a:p>
            <a:pPr algn="just">
              <a:buClr>
                <a:schemeClr val="accent4">
                  <a:lumMod val="75000"/>
                </a:schemeClr>
              </a:buClr>
              <a:buFont typeface="Wingdings" pitchFamily="2" charset="2"/>
              <a:buChar char="ü"/>
            </a:pPr>
            <a:endParaRPr lang="es-MX" sz="2000" dirty="0" smtClean="0">
              <a:latin typeface="Helvetica" pitchFamily="34" charset="0"/>
              <a:cs typeface="Arial" pitchFamily="34" charset="0"/>
            </a:endParaRPr>
          </a:p>
          <a:p>
            <a:pPr algn="just">
              <a:buNone/>
            </a:pPr>
            <a:endParaRPr lang="es-MX" sz="2000" dirty="0" smtClean="0">
              <a:latin typeface="Helvetica" pitchFamily="34" charset="0"/>
              <a:cs typeface="Arial" pitchFamily="34" charset="0"/>
            </a:endParaRPr>
          </a:p>
          <a:p>
            <a:pPr>
              <a:buNone/>
            </a:pPr>
            <a:endParaRPr lang="es-MX" sz="2400" dirty="0" smtClean="0">
              <a:latin typeface="Helvetica" pitchFamily="34" charset="0"/>
              <a:cs typeface="Arial" pitchFamily="34" charset="0"/>
            </a:endParaRPr>
          </a:p>
          <a:p>
            <a:pPr>
              <a:buNone/>
            </a:pPr>
            <a:endParaRPr lang="es-MX" sz="2400" dirty="0" smtClean="0">
              <a:latin typeface="Helvetica" pitchFamily="34" charset="0"/>
              <a:cs typeface="Arial" pitchFamily="34" charset="0"/>
            </a:endParaRPr>
          </a:p>
          <a:p>
            <a:pPr>
              <a:buNone/>
            </a:pPr>
            <a:endParaRPr lang="es-MX" sz="2400" dirty="0" smtClean="0">
              <a:latin typeface="Helvetica" pitchFamily="34" charset="0"/>
              <a:cs typeface="Arial" pitchFamily="34" charset="0"/>
            </a:endParaRPr>
          </a:p>
          <a:p>
            <a:pPr>
              <a:buNone/>
            </a:pPr>
            <a:endParaRPr lang="es-MX" sz="2400" dirty="0" smtClean="0">
              <a:latin typeface="Helvetica" pitchFamily="34" charset="0"/>
              <a:cs typeface="Arial" pitchFamily="34" charset="0"/>
            </a:endParaRPr>
          </a:p>
          <a:p>
            <a:pPr>
              <a:buNone/>
            </a:pPr>
            <a:endParaRPr lang="es-MX" sz="2400" dirty="0" smtClean="0">
              <a:latin typeface="Helvetica" pitchFamily="34" charset="0"/>
              <a:cs typeface="Arial" pitchFamily="34" charset="0"/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-36512" y="6741368"/>
            <a:ext cx="9180512" cy="0"/>
          </a:xfrm>
          <a:prstGeom prst="line">
            <a:avLst/>
          </a:prstGeom>
          <a:ln w="762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9 Imagen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24136"/>
            <a:ext cx="7128792" cy="5589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7384"/>
            <a:ext cx="7811344" cy="1143000"/>
          </a:xfrm>
        </p:spPr>
        <p:txBody>
          <a:bodyPr>
            <a:normAutofit/>
          </a:bodyPr>
          <a:lstStyle/>
          <a:p>
            <a:pPr algn="l"/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Recursos de revisión</a:t>
            </a:r>
            <a:endParaRPr lang="es-MX" dirty="0"/>
          </a:p>
        </p:txBody>
      </p:sp>
      <p:pic>
        <p:nvPicPr>
          <p:cNvPr id="4" name="Picture 2" descr="C:\Users\usr\AppData\Local\Microsoft\Windows\Temporary Internet Files\Content.Outlook\D5MDRNTU\Logo_ITAIPBC016_ConLupa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16632"/>
            <a:ext cx="1981430" cy="764704"/>
          </a:xfrm>
          <a:prstGeom prst="rect">
            <a:avLst/>
          </a:prstGeom>
          <a:noFill/>
        </p:spPr>
      </p:pic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539552" y="2592288"/>
            <a:ext cx="8229600" cy="3717032"/>
          </a:xfrm>
        </p:spPr>
        <p:txBody>
          <a:bodyPr>
            <a:normAutofit/>
          </a:bodyPr>
          <a:lstStyle/>
          <a:p>
            <a:pPr algn="just">
              <a:buClr>
                <a:schemeClr val="accent4">
                  <a:lumMod val="75000"/>
                </a:schemeClr>
              </a:buClr>
              <a:buFont typeface="Wingdings" pitchFamily="2" charset="2"/>
              <a:buChar char="ü"/>
            </a:pPr>
            <a:endParaRPr lang="es-MX" sz="2000" dirty="0" smtClean="0">
              <a:latin typeface="Helvetica" pitchFamily="34" charset="0"/>
              <a:cs typeface="Arial" pitchFamily="34" charset="0"/>
            </a:endParaRPr>
          </a:p>
          <a:p>
            <a:pPr algn="just">
              <a:buClr>
                <a:schemeClr val="accent4">
                  <a:lumMod val="75000"/>
                </a:schemeClr>
              </a:buClr>
              <a:buFont typeface="Wingdings" pitchFamily="2" charset="2"/>
              <a:buChar char="ü"/>
            </a:pPr>
            <a:endParaRPr lang="es-MX" sz="2000" dirty="0" smtClean="0">
              <a:latin typeface="Helvetica" pitchFamily="34" charset="0"/>
              <a:cs typeface="Arial" pitchFamily="34" charset="0"/>
            </a:endParaRPr>
          </a:p>
          <a:p>
            <a:pPr algn="just">
              <a:buClr>
                <a:schemeClr val="accent4">
                  <a:lumMod val="75000"/>
                </a:schemeClr>
              </a:buClr>
              <a:buFont typeface="Wingdings" pitchFamily="2" charset="2"/>
              <a:buChar char="ü"/>
            </a:pPr>
            <a:endParaRPr lang="es-MX" sz="2000" dirty="0" smtClean="0">
              <a:latin typeface="Helvetica" pitchFamily="34" charset="0"/>
              <a:cs typeface="Arial" pitchFamily="34" charset="0"/>
            </a:endParaRPr>
          </a:p>
          <a:p>
            <a:pPr algn="just">
              <a:buClr>
                <a:schemeClr val="accent4">
                  <a:lumMod val="75000"/>
                </a:schemeClr>
              </a:buClr>
              <a:buNone/>
            </a:pPr>
            <a:endParaRPr lang="es-MX" sz="2000" dirty="0" smtClean="0">
              <a:latin typeface="Helvetica" pitchFamily="34" charset="0"/>
              <a:cs typeface="Arial" pitchFamily="34" charset="0"/>
            </a:endParaRPr>
          </a:p>
          <a:p>
            <a:pPr algn="just">
              <a:buClr>
                <a:schemeClr val="accent4">
                  <a:lumMod val="75000"/>
                </a:schemeClr>
              </a:buClr>
              <a:buFont typeface="Wingdings" pitchFamily="2" charset="2"/>
              <a:buChar char="ü"/>
            </a:pPr>
            <a:endParaRPr lang="es-MX" sz="2000" dirty="0" smtClean="0">
              <a:latin typeface="Helvetica" pitchFamily="34" charset="0"/>
              <a:cs typeface="Arial" pitchFamily="34" charset="0"/>
            </a:endParaRPr>
          </a:p>
          <a:p>
            <a:pPr algn="just">
              <a:buNone/>
            </a:pPr>
            <a:endParaRPr lang="es-MX" sz="2000" dirty="0" smtClean="0">
              <a:latin typeface="Helvetica" pitchFamily="34" charset="0"/>
              <a:cs typeface="Arial" pitchFamily="34" charset="0"/>
            </a:endParaRPr>
          </a:p>
          <a:p>
            <a:pPr>
              <a:buNone/>
            </a:pPr>
            <a:endParaRPr lang="es-MX" sz="2400" dirty="0" smtClean="0">
              <a:latin typeface="Helvetica" pitchFamily="34" charset="0"/>
              <a:cs typeface="Arial" pitchFamily="34" charset="0"/>
            </a:endParaRPr>
          </a:p>
          <a:p>
            <a:pPr>
              <a:buNone/>
            </a:pPr>
            <a:endParaRPr lang="es-MX" sz="2400" dirty="0" smtClean="0">
              <a:latin typeface="Helvetica" pitchFamily="34" charset="0"/>
              <a:cs typeface="Arial" pitchFamily="34" charset="0"/>
            </a:endParaRPr>
          </a:p>
          <a:p>
            <a:pPr>
              <a:buNone/>
            </a:pPr>
            <a:endParaRPr lang="es-MX" sz="2400" dirty="0" smtClean="0">
              <a:latin typeface="Helvetica" pitchFamily="34" charset="0"/>
              <a:cs typeface="Arial" pitchFamily="34" charset="0"/>
            </a:endParaRPr>
          </a:p>
          <a:p>
            <a:pPr>
              <a:buNone/>
            </a:pPr>
            <a:endParaRPr lang="es-MX" sz="2400" dirty="0" smtClean="0">
              <a:latin typeface="Helvetica" pitchFamily="34" charset="0"/>
              <a:cs typeface="Arial" pitchFamily="34" charset="0"/>
            </a:endParaRPr>
          </a:p>
          <a:p>
            <a:pPr>
              <a:buNone/>
            </a:pPr>
            <a:endParaRPr lang="es-MX" sz="2400" dirty="0" smtClean="0">
              <a:latin typeface="Helvetica" pitchFamily="34" charset="0"/>
              <a:cs typeface="Arial" pitchFamily="34" charset="0"/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-36512" y="6741368"/>
            <a:ext cx="9180512" cy="0"/>
          </a:xfrm>
          <a:prstGeom prst="line">
            <a:avLst/>
          </a:prstGeom>
          <a:ln w="762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0" y="90872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latin typeface="Helvetica" pitchFamily="34" charset="0"/>
              </a:rPr>
              <a:t>Recursos de revisión por sujeto obligado (2015)</a:t>
            </a:r>
            <a:endParaRPr lang="es-MX" sz="2000" dirty="0">
              <a:latin typeface="Helvetica" pitchFamily="34" charset="0"/>
            </a:endParaRPr>
          </a:p>
        </p:txBody>
      </p:sp>
      <p:pic>
        <p:nvPicPr>
          <p:cNvPr id="10" name="9 Imagen"/>
          <p:cNvPicPr/>
          <p:nvPr/>
        </p:nvPicPr>
        <p:blipFill>
          <a:blip r:embed="rId3" cstate="print"/>
          <a:srcRect l="35868" t="17158" r="3640" b="5223"/>
          <a:stretch>
            <a:fillRect/>
          </a:stretch>
        </p:blipFill>
        <p:spPr bwMode="auto">
          <a:xfrm>
            <a:off x="899592" y="1340769"/>
            <a:ext cx="7416824" cy="532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/>
          <p:cNvPicPr/>
          <p:nvPr/>
        </p:nvPicPr>
        <p:blipFill>
          <a:blip r:embed="rId2" cstate="print"/>
          <a:srcRect t="20912" r="65490" b="5898"/>
          <a:stretch>
            <a:fillRect/>
          </a:stretch>
        </p:blipFill>
        <p:spPr bwMode="auto">
          <a:xfrm>
            <a:off x="5761536" y="1841252"/>
            <a:ext cx="3202952" cy="4252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7384"/>
            <a:ext cx="7811344" cy="1143000"/>
          </a:xfrm>
        </p:spPr>
        <p:txBody>
          <a:bodyPr>
            <a:normAutofit/>
          </a:bodyPr>
          <a:lstStyle/>
          <a:p>
            <a:pPr algn="l"/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Recursos de revisión</a:t>
            </a:r>
            <a:endParaRPr lang="es-MX" dirty="0"/>
          </a:p>
        </p:txBody>
      </p:sp>
      <p:pic>
        <p:nvPicPr>
          <p:cNvPr id="4" name="Picture 2" descr="C:\Users\usr\AppData\Local\Microsoft\Windows\Temporary Internet Files\Content.Outlook\D5MDRNTU\Logo_ITAIPBC016_ConLupa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16632"/>
            <a:ext cx="1981430" cy="764704"/>
          </a:xfrm>
          <a:prstGeom prst="rect">
            <a:avLst/>
          </a:prstGeom>
          <a:noFill/>
        </p:spPr>
      </p:pic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539552" y="2592288"/>
            <a:ext cx="8229600" cy="3717032"/>
          </a:xfrm>
        </p:spPr>
        <p:txBody>
          <a:bodyPr>
            <a:normAutofit/>
          </a:bodyPr>
          <a:lstStyle/>
          <a:p>
            <a:pPr algn="just">
              <a:buClr>
                <a:schemeClr val="accent4">
                  <a:lumMod val="75000"/>
                </a:schemeClr>
              </a:buClr>
              <a:buFont typeface="Wingdings" pitchFamily="2" charset="2"/>
              <a:buChar char="ü"/>
            </a:pPr>
            <a:endParaRPr lang="es-MX" sz="2000" dirty="0" smtClean="0">
              <a:latin typeface="Helvetica" pitchFamily="34" charset="0"/>
              <a:cs typeface="Arial" pitchFamily="34" charset="0"/>
            </a:endParaRPr>
          </a:p>
          <a:p>
            <a:pPr algn="just">
              <a:buClr>
                <a:schemeClr val="accent4">
                  <a:lumMod val="75000"/>
                </a:schemeClr>
              </a:buClr>
              <a:buFont typeface="Wingdings" pitchFamily="2" charset="2"/>
              <a:buChar char="ü"/>
            </a:pPr>
            <a:endParaRPr lang="es-MX" sz="2000" dirty="0" smtClean="0">
              <a:latin typeface="Helvetica" pitchFamily="34" charset="0"/>
              <a:cs typeface="Arial" pitchFamily="34" charset="0"/>
            </a:endParaRPr>
          </a:p>
          <a:p>
            <a:pPr algn="just">
              <a:buClr>
                <a:schemeClr val="accent4">
                  <a:lumMod val="75000"/>
                </a:schemeClr>
              </a:buClr>
              <a:buFont typeface="Wingdings" pitchFamily="2" charset="2"/>
              <a:buChar char="ü"/>
            </a:pPr>
            <a:endParaRPr lang="es-MX" sz="2000" dirty="0" smtClean="0">
              <a:latin typeface="Helvetica" pitchFamily="34" charset="0"/>
              <a:cs typeface="Arial" pitchFamily="34" charset="0"/>
            </a:endParaRPr>
          </a:p>
          <a:p>
            <a:pPr algn="just">
              <a:buClr>
                <a:schemeClr val="accent4">
                  <a:lumMod val="75000"/>
                </a:schemeClr>
              </a:buClr>
              <a:buNone/>
            </a:pPr>
            <a:endParaRPr lang="es-MX" sz="2000" dirty="0" smtClean="0">
              <a:latin typeface="Helvetica" pitchFamily="34" charset="0"/>
              <a:cs typeface="Arial" pitchFamily="34" charset="0"/>
            </a:endParaRPr>
          </a:p>
          <a:p>
            <a:pPr algn="just">
              <a:buClr>
                <a:schemeClr val="accent4">
                  <a:lumMod val="75000"/>
                </a:schemeClr>
              </a:buClr>
              <a:buFont typeface="Wingdings" pitchFamily="2" charset="2"/>
              <a:buChar char="ü"/>
            </a:pPr>
            <a:endParaRPr lang="es-MX" sz="2000" dirty="0" smtClean="0">
              <a:latin typeface="Helvetica" pitchFamily="34" charset="0"/>
              <a:cs typeface="Arial" pitchFamily="34" charset="0"/>
            </a:endParaRPr>
          </a:p>
          <a:p>
            <a:pPr algn="just">
              <a:buNone/>
            </a:pPr>
            <a:endParaRPr lang="es-MX" sz="2000" dirty="0" smtClean="0">
              <a:latin typeface="Helvetica" pitchFamily="34" charset="0"/>
              <a:cs typeface="Arial" pitchFamily="34" charset="0"/>
            </a:endParaRPr>
          </a:p>
          <a:p>
            <a:pPr>
              <a:buNone/>
            </a:pPr>
            <a:endParaRPr lang="es-MX" sz="2400" dirty="0" smtClean="0">
              <a:latin typeface="Helvetica" pitchFamily="34" charset="0"/>
              <a:cs typeface="Arial" pitchFamily="34" charset="0"/>
            </a:endParaRPr>
          </a:p>
          <a:p>
            <a:pPr>
              <a:buNone/>
            </a:pPr>
            <a:endParaRPr lang="es-MX" sz="2400" dirty="0" smtClean="0">
              <a:latin typeface="Helvetica" pitchFamily="34" charset="0"/>
              <a:cs typeface="Arial" pitchFamily="34" charset="0"/>
            </a:endParaRPr>
          </a:p>
          <a:p>
            <a:pPr>
              <a:buNone/>
            </a:pPr>
            <a:endParaRPr lang="es-MX" sz="2400" dirty="0" smtClean="0">
              <a:latin typeface="Helvetica" pitchFamily="34" charset="0"/>
              <a:cs typeface="Arial" pitchFamily="34" charset="0"/>
            </a:endParaRPr>
          </a:p>
          <a:p>
            <a:pPr>
              <a:buNone/>
            </a:pPr>
            <a:endParaRPr lang="es-MX" sz="2400" dirty="0" smtClean="0">
              <a:latin typeface="Helvetica" pitchFamily="34" charset="0"/>
              <a:cs typeface="Arial" pitchFamily="34" charset="0"/>
            </a:endParaRPr>
          </a:p>
          <a:p>
            <a:pPr>
              <a:buNone/>
            </a:pPr>
            <a:endParaRPr lang="es-MX" sz="2400" dirty="0" smtClean="0">
              <a:latin typeface="Helvetica" pitchFamily="34" charset="0"/>
              <a:cs typeface="Arial" pitchFamily="34" charset="0"/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-36512" y="6741368"/>
            <a:ext cx="9180512" cy="0"/>
          </a:xfrm>
          <a:prstGeom prst="line">
            <a:avLst/>
          </a:prstGeom>
          <a:ln w="762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0" y="90872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latin typeface="Helvetica" pitchFamily="34" charset="0"/>
              </a:rPr>
              <a:t>Recursos de revisión por sujeto obligado (2015)</a:t>
            </a:r>
            <a:endParaRPr lang="es-MX" sz="2000" dirty="0">
              <a:latin typeface="Helvetica" pitchFamily="34" charset="0"/>
            </a:endParaRPr>
          </a:p>
        </p:txBody>
      </p:sp>
      <p:pic>
        <p:nvPicPr>
          <p:cNvPr id="9" name="8 Imagen"/>
          <p:cNvPicPr/>
          <p:nvPr/>
        </p:nvPicPr>
        <p:blipFill>
          <a:blip r:embed="rId4" cstate="print"/>
          <a:srcRect l="5092" t="17962" r="64761" b="5094"/>
          <a:stretch>
            <a:fillRect/>
          </a:stretch>
        </p:blipFill>
        <p:spPr bwMode="auto">
          <a:xfrm>
            <a:off x="323528" y="1484784"/>
            <a:ext cx="302433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/>
          <p:cNvPicPr/>
          <p:nvPr/>
        </p:nvPicPr>
        <p:blipFill>
          <a:blip r:embed="rId5" cstate="print"/>
          <a:srcRect l="5243" t="26006" r="65360" b="9115"/>
          <a:stretch>
            <a:fillRect/>
          </a:stretch>
        </p:blipFill>
        <p:spPr bwMode="auto">
          <a:xfrm>
            <a:off x="3491880" y="1700808"/>
            <a:ext cx="259228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>
            <a:graphicFrameLocks noGrp="1"/>
          </p:cNvGraphicFramePr>
          <p:nvPr/>
        </p:nvGraphicFramePr>
        <p:xfrm>
          <a:off x="179512" y="260648"/>
          <a:ext cx="8784976" cy="6597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1 Flecha izquierda"/>
          <p:cNvSpPr/>
          <p:nvPr/>
        </p:nvSpPr>
        <p:spPr>
          <a:xfrm>
            <a:off x="7740352" y="2564904"/>
            <a:ext cx="311261" cy="141003"/>
          </a:xfrm>
          <a:prstGeom prst="left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pic>
        <p:nvPicPr>
          <p:cNvPr id="6" name="Picture 2" descr="C:\Users\usr\AppData\Local\Microsoft\Windows\Temporary Internet Files\Content.Outlook\D5MDRNTU\Logo_ITAIPBC016_ConLupa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72008"/>
            <a:ext cx="1235108" cy="476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7384"/>
            <a:ext cx="7811344" cy="1143000"/>
          </a:xfrm>
        </p:spPr>
        <p:txBody>
          <a:bodyPr>
            <a:normAutofit/>
          </a:bodyPr>
          <a:lstStyle/>
          <a:p>
            <a:pPr algn="l"/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Recursos de revisión</a:t>
            </a:r>
            <a:endParaRPr lang="es-MX" dirty="0"/>
          </a:p>
        </p:txBody>
      </p:sp>
      <p:pic>
        <p:nvPicPr>
          <p:cNvPr id="4" name="Picture 2" descr="C:\Users\usr\AppData\Local\Microsoft\Windows\Temporary Internet Files\Content.Outlook\D5MDRNTU\Logo_ITAIPBC016_ConLupa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16632"/>
            <a:ext cx="1981430" cy="764704"/>
          </a:xfrm>
          <a:prstGeom prst="rect">
            <a:avLst/>
          </a:prstGeom>
          <a:noFill/>
        </p:spPr>
      </p:pic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539552" y="2592288"/>
            <a:ext cx="8229600" cy="3717032"/>
          </a:xfrm>
        </p:spPr>
        <p:txBody>
          <a:bodyPr>
            <a:normAutofit/>
          </a:bodyPr>
          <a:lstStyle/>
          <a:p>
            <a:pPr algn="just">
              <a:buClr>
                <a:schemeClr val="accent4">
                  <a:lumMod val="75000"/>
                </a:schemeClr>
              </a:buClr>
              <a:buFont typeface="Wingdings" pitchFamily="2" charset="2"/>
              <a:buChar char="ü"/>
            </a:pPr>
            <a:endParaRPr lang="es-MX" sz="2000" dirty="0" smtClean="0">
              <a:latin typeface="Helvetica" pitchFamily="34" charset="0"/>
              <a:cs typeface="Arial" pitchFamily="34" charset="0"/>
            </a:endParaRPr>
          </a:p>
          <a:p>
            <a:pPr algn="just">
              <a:buClr>
                <a:schemeClr val="accent4">
                  <a:lumMod val="75000"/>
                </a:schemeClr>
              </a:buClr>
              <a:buFont typeface="Wingdings" pitchFamily="2" charset="2"/>
              <a:buChar char="ü"/>
            </a:pPr>
            <a:endParaRPr lang="es-MX" sz="2000" dirty="0" smtClean="0">
              <a:latin typeface="Helvetica" pitchFamily="34" charset="0"/>
              <a:cs typeface="Arial" pitchFamily="34" charset="0"/>
            </a:endParaRPr>
          </a:p>
          <a:p>
            <a:pPr algn="just">
              <a:buClr>
                <a:schemeClr val="accent4">
                  <a:lumMod val="75000"/>
                </a:schemeClr>
              </a:buClr>
              <a:buFont typeface="Wingdings" pitchFamily="2" charset="2"/>
              <a:buChar char="ü"/>
            </a:pPr>
            <a:endParaRPr lang="es-MX" sz="2000" dirty="0" smtClean="0">
              <a:latin typeface="Helvetica" pitchFamily="34" charset="0"/>
              <a:cs typeface="Arial" pitchFamily="34" charset="0"/>
            </a:endParaRPr>
          </a:p>
          <a:p>
            <a:pPr algn="just">
              <a:buClr>
                <a:schemeClr val="accent4">
                  <a:lumMod val="75000"/>
                </a:schemeClr>
              </a:buClr>
              <a:buNone/>
            </a:pPr>
            <a:endParaRPr lang="es-MX" sz="2000" dirty="0" smtClean="0">
              <a:latin typeface="Helvetica" pitchFamily="34" charset="0"/>
              <a:cs typeface="Arial" pitchFamily="34" charset="0"/>
            </a:endParaRPr>
          </a:p>
          <a:p>
            <a:pPr algn="just">
              <a:buClr>
                <a:schemeClr val="accent4">
                  <a:lumMod val="75000"/>
                </a:schemeClr>
              </a:buClr>
              <a:buFont typeface="Wingdings" pitchFamily="2" charset="2"/>
              <a:buChar char="ü"/>
            </a:pPr>
            <a:endParaRPr lang="es-MX" sz="2000" dirty="0" smtClean="0">
              <a:latin typeface="Helvetica" pitchFamily="34" charset="0"/>
              <a:cs typeface="Arial" pitchFamily="34" charset="0"/>
            </a:endParaRPr>
          </a:p>
          <a:p>
            <a:pPr algn="just">
              <a:buNone/>
            </a:pPr>
            <a:endParaRPr lang="es-MX" sz="2000" dirty="0" smtClean="0">
              <a:latin typeface="Helvetica" pitchFamily="34" charset="0"/>
              <a:cs typeface="Arial" pitchFamily="34" charset="0"/>
            </a:endParaRPr>
          </a:p>
          <a:p>
            <a:pPr>
              <a:buNone/>
            </a:pPr>
            <a:endParaRPr lang="es-MX" sz="2400" dirty="0" smtClean="0">
              <a:latin typeface="Helvetica" pitchFamily="34" charset="0"/>
              <a:cs typeface="Arial" pitchFamily="34" charset="0"/>
            </a:endParaRPr>
          </a:p>
          <a:p>
            <a:pPr>
              <a:buNone/>
            </a:pPr>
            <a:endParaRPr lang="es-MX" sz="2400" dirty="0" smtClean="0">
              <a:latin typeface="Helvetica" pitchFamily="34" charset="0"/>
              <a:cs typeface="Arial" pitchFamily="34" charset="0"/>
            </a:endParaRPr>
          </a:p>
          <a:p>
            <a:pPr>
              <a:buNone/>
            </a:pPr>
            <a:endParaRPr lang="es-MX" sz="2400" dirty="0" smtClean="0">
              <a:latin typeface="Helvetica" pitchFamily="34" charset="0"/>
              <a:cs typeface="Arial" pitchFamily="34" charset="0"/>
            </a:endParaRPr>
          </a:p>
          <a:p>
            <a:pPr>
              <a:buNone/>
            </a:pPr>
            <a:endParaRPr lang="es-MX" sz="2400" dirty="0" smtClean="0">
              <a:latin typeface="Helvetica" pitchFamily="34" charset="0"/>
              <a:cs typeface="Arial" pitchFamily="34" charset="0"/>
            </a:endParaRPr>
          </a:p>
          <a:p>
            <a:pPr>
              <a:buNone/>
            </a:pPr>
            <a:endParaRPr lang="es-MX" sz="2400" dirty="0" smtClean="0">
              <a:latin typeface="Helvetica" pitchFamily="34" charset="0"/>
              <a:cs typeface="Arial" pitchFamily="34" charset="0"/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-36512" y="6741368"/>
            <a:ext cx="9180512" cy="0"/>
          </a:xfrm>
          <a:prstGeom prst="line">
            <a:avLst/>
          </a:prstGeom>
          <a:ln w="762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-36512" y="90872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latin typeface="Helvetica" pitchFamily="34" charset="0"/>
              </a:rPr>
              <a:t>Recursos de revisión por sujeto obligado (2015)</a:t>
            </a:r>
            <a:endParaRPr lang="es-MX" sz="2000" dirty="0">
              <a:latin typeface="Helvetica" pitchFamily="34" charset="0"/>
            </a:endParaRPr>
          </a:p>
        </p:txBody>
      </p:sp>
      <p:pic>
        <p:nvPicPr>
          <p:cNvPr id="10" name="9 Imagen"/>
          <p:cNvPicPr/>
          <p:nvPr/>
        </p:nvPicPr>
        <p:blipFill>
          <a:blip r:embed="rId3" cstate="print"/>
          <a:srcRect l="5695" t="22252" r="65943" b="8218"/>
          <a:stretch>
            <a:fillRect/>
          </a:stretch>
        </p:blipFill>
        <p:spPr bwMode="auto">
          <a:xfrm>
            <a:off x="683568" y="1700808"/>
            <a:ext cx="338437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Imagen"/>
          <p:cNvPicPr/>
          <p:nvPr/>
        </p:nvPicPr>
        <p:blipFill>
          <a:blip r:embed="rId4" cstate="print"/>
          <a:srcRect t="22252" r="65943" b="10188"/>
          <a:stretch>
            <a:fillRect/>
          </a:stretch>
        </p:blipFill>
        <p:spPr bwMode="auto">
          <a:xfrm>
            <a:off x="4067944" y="1700808"/>
            <a:ext cx="3547963" cy="4091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930786"/>
            <a:ext cx="9144000" cy="553998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dirty="0" smtClean="0">
                <a:latin typeface="Helvetica" pitchFamily="34" charset="0"/>
                <a:cs typeface="Helvetica" pitchFamily="34" charset="0"/>
              </a:rPr>
              <a:t>Historial de Recursos de Revisión 2011-20</a:t>
            </a:r>
            <a:r>
              <a:rPr lang="es-ES" sz="3000" dirty="0" smtClean="0"/>
              <a:t>16</a:t>
            </a:r>
            <a:endParaRPr lang="es-ES" sz="3000" dirty="0"/>
          </a:p>
        </p:txBody>
      </p:sp>
      <p:graphicFrame>
        <p:nvGraphicFramePr>
          <p:cNvPr id="9" name="8 Gráfico"/>
          <p:cNvGraphicFramePr/>
          <p:nvPr/>
        </p:nvGraphicFramePr>
        <p:xfrm>
          <a:off x="304800" y="1447800"/>
          <a:ext cx="8305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2" descr="C:\Users\usr\AppData\Local\Microsoft\Windows\Temporary Internet Files\Content.Outlook\D5MDRNTU\Logo_ITAIPBC016_ConLupa 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7074" y="0"/>
            <a:ext cx="1981430" cy="764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858778"/>
            <a:ext cx="9144000" cy="553998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dirty="0" smtClean="0"/>
              <a:t>Sujetos Obligados más recurridos en 2015</a:t>
            </a:r>
            <a:endParaRPr lang="es-ES" sz="3000" dirty="0"/>
          </a:p>
        </p:txBody>
      </p:sp>
      <p:graphicFrame>
        <p:nvGraphicFramePr>
          <p:cNvPr id="7" name="6 Gráfico"/>
          <p:cNvGraphicFramePr/>
          <p:nvPr/>
        </p:nvGraphicFramePr>
        <p:xfrm>
          <a:off x="0" y="1524000"/>
          <a:ext cx="9144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304800" y="1702713"/>
            <a:ext cx="6781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 smtClean="0">
                <a:latin typeface="+mn-lt"/>
              </a:rPr>
              <a:t>CANTIDAD DE RECURSOS DE REVISIÓN INTERPUESTOS</a:t>
            </a:r>
            <a:endParaRPr lang="es-ES" sz="2200" b="1" dirty="0">
              <a:latin typeface="+mn-lt"/>
            </a:endParaRPr>
          </a:p>
        </p:txBody>
      </p:sp>
      <p:pic>
        <p:nvPicPr>
          <p:cNvPr id="9" name="Picture 2" descr="C:\Users\usr\AppData\Local\Microsoft\Windows\Temporary Internet Files\Content.Outlook\D5MDRNTU\Logo_ITAIPBC016_ConLupa 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7074" y="0"/>
            <a:ext cx="1981430" cy="764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Denuncias públicas</a:t>
            </a:r>
            <a:endParaRPr lang="es-MX" dirty="0"/>
          </a:p>
        </p:txBody>
      </p:sp>
      <p:pic>
        <p:nvPicPr>
          <p:cNvPr id="4" name="Picture 2" descr="C:\Users\usr\AppData\Local\Microsoft\Windows\Temporary Internet Files\Content.Outlook\D5MDRNTU\Logo_ITAIPBC016_ConLupa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16632"/>
            <a:ext cx="1981430" cy="764704"/>
          </a:xfrm>
          <a:prstGeom prst="rect">
            <a:avLst/>
          </a:prstGeom>
          <a:noFill/>
        </p:spPr>
      </p:pic>
      <p:cxnSp>
        <p:nvCxnSpPr>
          <p:cNvPr id="6" name="5 Conector recto"/>
          <p:cNvCxnSpPr/>
          <p:nvPr/>
        </p:nvCxnSpPr>
        <p:spPr>
          <a:xfrm>
            <a:off x="-36512" y="6741368"/>
            <a:ext cx="9180512" cy="0"/>
          </a:xfrm>
          <a:prstGeom prst="line">
            <a:avLst/>
          </a:prstGeom>
          <a:ln w="762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484784"/>
            <a:ext cx="7416824" cy="5243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0" y="105273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latin typeface="Helvetica" pitchFamily="34" charset="0"/>
              </a:rPr>
              <a:t>Denuncias públicas por sujeto obligado (2015)</a:t>
            </a:r>
            <a:endParaRPr lang="es-MX" sz="2000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0" name="1 CuadroTexto"/>
          <p:cNvSpPr txBox="1">
            <a:spLocks noChangeArrowheads="1"/>
          </p:cNvSpPr>
          <p:nvPr/>
        </p:nvSpPr>
        <p:spPr bwMode="auto">
          <a:xfrm>
            <a:off x="251520" y="767026"/>
            <a:ext cx="705678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sz="2500" dirty="0" smtClean="0">
                <a:latin typeface="Helvetica" pitchFamily="34" charset="0"/>
                <a:cs typeface="Helvetica" pitchFamily="34" charset="0"/>
              </a:rPr>
              <a:t>Estadística de acceso a la información, recursos de revisión y denuncias públicas.</a:t>
            </a:r>
            <a:endParaRPr lang="es-MX" sz="2500" dirty="0">
              <a:latin typeface="Helvetica" pitchFamily="34" charset="0"/>
              <a:cs typeface="Helvetica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53808015"/>
              </p:ext>
            </p:extLst>
          </p:nvPr>
        </p:nvGraphicFramePr>
        <p:xfrm>
          <a:off x="990600" y="1752600"/>
          <a:ext cx="7162800" cy="4723688"/>
        </p:xfrm>
        <a:graphic>
          <a:graphicData uri="http://schemas.openxmlformats.org/drawingml/2006/table">
            <a:tbl>
              <a:tblPr/>
              <a:tblGrid>
                <a:gridCol w="1221199"/>
                <a:gridCol w="2047856"/>
                <a:gridCol w="1845889"/>
                <a:gridCol w="2047856"/>
              </a:tblGrid>
              <a:tr h="608888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 dirty="0" smtClean="0">
                          <a:solidFill>
                            <a:srgbClr val="000000"/>
                          </a:solidFill>
                          <a:latin typeface="Arial Rounded MT Bold"/>
                        </a:rPr>
                        <a:t>GESTIÓN </a:t>
                      </a:r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Arial Rounded MT Bold"/>
                        </a:rPr>
                        <a:t>EN CRECIMIENTO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37231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EJERCICIO FISCAL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SOLICITUDES DE INFORMACION AL ITAIP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RECURSOS DE </a:t>
                      </a:r>
                      <a:r>
                        <a:rPr lang="es-E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REVISION ATENDIDOS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DENUNCIAS    PUBLICAS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33044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Arial Rounded MT Bold"/>
                        </a:rPr>
                        <a:t>2011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Arial Rounded MT Bold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Arial Rounded MT Bold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 smtClean="0">
                          <a:solidFill>
                            <a:srgbClr val="000000"/>
                          </a:solidFill>
                          <a:latin typeface="Arial Rounded MT Bold"/>
                        </a:rPr>
                        <a:t>0</a:t>
                      </a:r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Arial Rounded MT Bold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044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Arial Rounded MT Bold"/>
                        </a:rPr>
                        <a:t>2012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Arial Rounded MT Bold"/>
                        </a:rPr>
                        <a:t>106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Arial Rounded MT Bold"/>
                        </a:rPr>
                        <a:t>128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Arial Rounded MT Bold"/>
                        </a:rPr>
                        <a:t>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312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Arial Rounded MT Bold"/>
                        </a:rPr>
                        <a:t>2013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Arial Rounded MT Bold"/>
                        </a:rPr>
                        <a:t>126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Arial Rounded MT Bold"/>
                        </a:rPr>
                        <a:t>184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Arial Rounded MT Bold"/>
                        </a:rPr>
                        <a:t>107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044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Arial Rounded MT Bold"/>
                        </a:rPr>
                        <a:t>2014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Arial Rounded MT Bold"/>
                        </a:rPr>
                        <a:t>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Arial Rounded MT Bold"/>
                        </a:rPr>
                        <a:t>184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Arial Rounded MT Bold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044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Arial Rounded MT Bold"/>
                        </a:rPr>
                        <a:t>2015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 smtClean="0">
                          <a:solidFill>
                            <a:srgbClr val="000000"/>
                          </a:solidFill>
                          <a:latin typeface="Arial Rounded MT Bold"/>
                        </a:rPr>
                        <a:t>390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latin typeface="Arial Rounded MT Bold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 smtClean="0">
                          <a:solidFill>
                            <a:srgbClr val="000000"/>
                          </a:solidFill>
                          <a:latin typeface="Arial Rounded MT Bold"/>
                        </a:rPr>
                        <a:t>280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latin typeface="Arial Rounded MT Bold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 smtClean="0">
                          <a:solidFill>
                            <a:srgbClr val="000000"/>
                          </a:solidFill>
                          <a:latin typeface="Arial Rounded MT Bold"/>
                        </a:rPr>
                        <a:t>52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latin typeface="Arial Rounded MT Bold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 descr="C:\Users\usr\AppData\Local\Microsoft\Windows\Temporary Internet Files\Content.Outlook\D5MDRNTU\Logo_ITAIPBC016_ConLupa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16632"/>
            <a:ext cx="1981430" cy="764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2825502"/>
            <a:ext cx="9144000" cy="1971650"/>
          </a:xfrm>
        </p:spPr>
        <p:txBody>
          <a:bodyPr>
            <a:normAutofit fontScale="90000"/>
          </a:bodyPr>
          <a:lstStyle/>
          <a:p>
            <a:r>
              <a:rPr lang="es-ES" sz="53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/>
            </a:r>
            <a:br>
              <a:rPr lang="es-ES" sz="53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</a:br>
            <a:r>
              <a:rPr lang="es-ES" sz="73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Preguntas y respuestas</a:t>
            </a:r>
            <a:r>
              <a:rPr lang="es-ES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es-ES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es-MX" dirty="0"/>
          </a:p>
        </p:txBody>
      </p:sp>
      <p:pic>
        <p:nvPicPr>
          <p:cNvPr id="1026" name="Picture 2" descr="C:\Users\usr\AppData\Local\Microsoft\Windows\Temporary Internet Files\Content.Outlook\D5MDRNTU\Logo_ITAIPBC016_ConLupa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847" y="360040"/>
            <a:ext cx="3474073" cy="1340768"/>
          </a:xfrm>
          <a:prstGeom prst="rect">
            <a:avLst/>
          </a:prstGeom>
          <a:noFill/>
        </p:spPr>
      </p:pic>
      <p:sp>
        <p:nvSpPr>
          <p:cNvPr id="1032" name="AutoShape 8" descr="data:image/png;base64,iVBORw0KGgoAAAANSUhEUgAAAOEAAADhCAMAAAAJbSJIAAAAhFBMVEX///8AAAAUFBTo6Oj7+/uzs7P4+PiCgoLb29vl5eXKysrh4eHz8/Pt7e2enp7w8PCYmJh8fHy+vr47Ozt1dXVRUVHV1dXJyclEREQ1NTWRkZEmJiYhISG1tbVkZGRJSUloaGimpqYZGRlaWlouLi6Hh4dvb28XFxcNDQ0lJSVQUFBAQEBqzJTsAAALJUlEQVR4nO2deX/6LAzAp9Z6TKvWa9Z51GM/3d7/+3s81gkF2gQC1Ofj97+5SomFEEKSvr29ePHixYsX1SAMG41BGEIuDcJeox8GtntEx3s3muyni8WufliMp+tJc9ZRXtueJ+vpz+JQPy9+puskboN+Ep804q9xTeD0MYr74rWr7UK49LBeNTz0G8ig+X0Sxfulvo/ZcRjEU9W1p+mqmk9yNlFKlwl5zIZrOPwsvHKXiI/cN92PMvlubN8v14YJ4MpWtZ5jZwqS78pXsAJemfqW6kHQAsuHYqHWwW7pqtWLKdV4jEdr8tWuY9q3eG/9jU0Ba7WNb6U6+2dXwIsJ4Hcyxrblu3B+/58LWKst/ZlxSgE/Jsn8/U6cyAxVhumoObtd2W629ormep4EnMv7s242eAUYNiJF12v7Jv98+vFWdtnWnVAs77K+HFK57uskdfHilkyJdGQm3dCuKHJCyTp/aKqXr16a+8JEpST7I7Hl2e0/wcClsSqxRIfFy3OPNe5284IrZ8LO45Csx+fl7rRbHjZfaexiBRkK8n2Ur82Pnu+LlUconY4M/0YxlSQK2sI9j6DvTaAXA2zBbddUiiIE9wP0J21eL24CLozKRax9QhrSQ7j9DPzVxhJ4sTgPJNQt7T76eT0KF/CiEKFq4gsiYm1hZazmd7xFetGAYmPojwn9EtLI3cLWbMjfR8Un+WPM6bkRdft/gKbiFeLZ2OcNsLFFOwPsH2mR3janSG2uSk2ohLU95W15z6i9MXoF7kIgFJE3Z052t6cpWEJCEXk9k5C1KyXM7rNOmrPeYDDoxFFLPM+5QTWaAm6QWn6Ed3Vab815bdZPpUISadQO1+iWplE1vUMiNZhma4mINEovtdCmFm3xOS5JFi7uDO1A0aI2qSDihKDVkDMWvwhaNOD9kBeRwEIecA3a3miXEeTPFH7Mzzn41dCnO/pO3t1hvgvgjjf9TsM7OY/Ywfghcub+9+PzsN+Zp0lrNJmMWkk6azhz+4W5XaTxQ+Qsml/V1ZiJrvvFyNVCknOKLUzb47b3w8tPOEtUZ/ibNoUA5aT8bU1/WU7CZltlI96oY9w3BvCbHdM1kXMPLQvEcyjijL+roa4pc0bncBNqwNuohos0NrBk7+J4k3+Ihh4NfOhMRCNFIdx0qZu1pRFbMrZ/UpRyNzQ7MoaEpAn8HsQE6WXV3K9yLb4fT5d9Zl4nzS9z618CHeK8Z9VsIsK9XyzLqwHb/f3jzPU7+8m27IdhdiwOHeLc3czUm274Rcoe+zMiPkY940liPCVAEbljYyNVk1t6EKwZ2+Bhz3aZKx7CsJMdZhil7K2mBgL2dtoScvzNum/mw1O2VPfZS7egjnFDy2TLo4oawZI9roD7NHtcXBjLAmSicIEhn/oCQmNfS8m8H3zESqZlU/bDOmit4RvSl5AskDSzjuVantPXn7DgRBoJyR7hY5vKfZrJwqmzH1DX+J9KW8KinRKOv+WC1fIf2Yfcth12bMD5qU+6AkKPZMt5BJuwrrvH1pUZLGeYCcY99qWuhCmVgGum0ceCyFoiD9sQuMPkpi5sYEugWir4cde+D8k6b0z+9vgDaphyDrKtroQEwrWiSMz4mUVRJPqq4yhK4Y4ezjOsG8k4UHUbgbUYJpK7dBW9xmDrPJUP5tX1DlEEdduSkE8q022FYr2nDQp5wN1ko9uK3t7XiYR8/Iu2Y6jCEvL2svaBWHUl5IPD9HeHlZUwZ03qey8rK2HO1tJPBauqhLkARoODmYpKmF+mDY70qilhPjVpXf4VJRQSkgcyCrlXJqeyFBKanu2V9slokJBImD+0MEOocfBpFCBBIiHWHd0r0P3ds9C8jzOZPEiTal37UkQedCSn0YbTnEZCnK67LQWHSPBlBHPZafuH4Swn8pZilF0v+9J02O5l3Q8Hq5a0bsjOMAYtBCc/FIOJ6OEiEH6+Rsdja7RXBoAYBtKsisutIID7iVJUu4aBl/3yO4CBulHEHMciTANBKdxQGXWY9d8TwmOLMA6dVWSm67EAeep/EC1+mofQUT7Di4iD8jvCa/pcVC1BrCethLVz2W/eB+Ye3iCJSSKWsMwvPUecxW5oQrHJJayt1SM1LK0axkBly+tHmahROcBTRBt0sY/SIhjmMoqHZyEkS/2XBeVBT4BanOB8p+wsaqTf5V/55TwkDrK2WA5q2hpeSI5K6UbR95JVPfXFV5M+htxSSTYIt+CbTne+GkYX4vkMsJpq4KZgklJAB1Ca3igo0tFgUMUpILGchctCs+ZPyhIYcjhNjsOYwiqWb31ZdquKjdtqdH1JLSssVx0P9/e4iPLnwG1JJZzui9hAUulKwtZDITrTFeNPa3TKh+raUVpYDkMJGQOtUWxBTPzI9/ZmNkxz/plYtf5sCqq+2QaZ1pXvudDx+TEfsno4xl4rJCN2NhK20jbb8Wp4PO5Hx+EqdpSvWEBqJKHOuUkYwkrzU2Fm16D3451kelmDP9eRu0q7QbkYBSDHYMio25KKjISIZ5JwkIVe3jklNHVVpBVmjcjBhQx2cidBY0dP0cSqQcUmh0KZfpMwEgQmExFlpkgOKx1tpPRXRNQzkO1jdrZk4gm082ZQWz3pbHBkq+ouibjFUFr20tVrBDBnCg8+yhtmkRrldmvfPejIbl4K7og2kL7whLRwYBE6GwxsVqf0GTrzK+qsidg8HakPwFnZcp0kPWyoizR2x51nUeOQRtVU3NrvRyvRIJMGmlgVigOvTRUJAtkbhhbirkMyEWEFw0nAh3/J7Zn3h3EtjGLJmbPDV0DgQ/jkPz8z2pfCgVmab8NlhUb8mb70NJrTyaKeHAKasAUu3kzZPc4yk8QOs0Pl7NZHRSQhd9IjDtO3t97xtwrHIXXsYbQhobxyQtBuRlGz49xBjDdqpNYIZ7doZ0VaAV9ISWozp+wVrvYNEEKduJNPiZ+tx/qa/JcJ/UN3ky8RkYlZrcY78u7ovilPlkryN6GrJGCvSIpCZCvaIDnU60vla5G8oJ9WojCcB3YCnPSBvRlFxth312E48wh7w8Sr7zC6yQA9V+KdapktKgwEfI5hahZQ8wzD1Cw+cVGt91DLMA1n912Fv4yGeQLiqMpTcQWPoi/iUCUTlKFNGceuSl32Ry/FZFlBqDsMkClnZrLIq9nH/l8pfmUQ0RWDzLNLvG+agq7+RgLG3mscYj/CZKnqsvT2IC3NPhnbufsZGa4oEg/gjFO3+/xGZCkRr4Bdy503sT0hq4aMY+3GDph5Sm66sbFvmM+lUSwOWdo9JPQu35UdbZUllti9epFj6TXUXWrb2gQLz9GrfpExptU5fbNEGDt8E66P9OUgaCCbjv5StMsgSq+0Ue6CChKFE1ZljZBCkUPqsVACAGTktIwqj9Er5kZc1dZBAVMBq7pQPDBdMjC5/37Qfp3KHXx4mnvMzLdqK9I7Ruq0R1bq0SYmh1XVtddYTGw3dx5REwxeEtfz5FPDoj9MSYtZWkR/mD6DJr2iHYUTVMkzUwQyx/2Bt9JdaHSLy6a+Ow5GNwLcpHSAWzTNmgBZVMwjJ70zVP1gZvfoHUo9h8l2Ry85lqiCvBP0Urgr779gGGsFbBCUz3OHjoc/9N1pFDq5h9X3QbHoGN+p706j0KmlgM+v84mOMnUbEWTKQSNP3XefkWjYbb67jAS/XOiVmPEH3i/8LD6aDLxlSvNuKnfgN8Gp7y4jwVdlfxY/W8Y3WsJn2llcwS+ILiK4KTmh0zOe4tSJBe0z9d1hNGijxuL7RqxQR0e6Nz529SdirOP2bjwT1ciQevHixYsX/zf+AzZCtKDEHMzy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34" name="AutoShape 10" descr="data:image/png;base64,iVBORw0KGgoAAAANSUhEUgAAAOEAAADhCAMAAAAJbSJIAAAAhFBMVEX///8AAAAUFBTo6Oj7+/uzs7P4+PiCgoLb29vl5eXKysrh4eHz8/Pt7e2enp7w8PCYmJh8fHy+vr47Ozt1dXVRUVHV1dXJyclEREQ1NTWRkZEmJiYhISG1tbVkZGRJSUloaGimpqYZGRlaWlouLi6Hh4dvb28XFxcNDQ0lJSVQUFBAQEBqzJTsAAALJUlEQVR4nO2deX/6LAzAp9Z6TKvWa9Z51GM/3d7/+3s81gkF2gQC1Ofj97+5SomFEEKSvr29ePHixYsX1SAMG41BGEIuDcJeox8GtntEx3s3muyni8WufliMp+tJc9ZRXtueJ+vpz+JQPy9+puskboN+Ep804q9xTeD0MYr74rWr7UK49LBeNTz0G8ig+X0Sxfulvo/ZcRjEU9W1p+mqmk9yNlFKlwl5zIZrOPwsvHKXiI/cN92PMvlubN8v14YJ4MpWtZ5jZwqS78pXsAJemfqW6kHQAsuHYqHWwW7pqtWLKdV4jEdr8tWuY9q3eG/9jU0Ba7WNb6U6+2dXwIsJ4Hcyxrblu3B+/58LWKst/ZlxSgE/Jsn8/U6cyAxVhumoObtd2W629ormep4EnMv7s242eAUYNiJF12v7Jv98+vFWdtnWnVAs77K+HFK57uskdfHilkyJdGQm3dCuKHJCyTp/aKqXr16a+8JEpST7I7Hl2e0/wcClsSqxRIfFy3OPNe5284IrZ8LO45Csx+fl7rRbHjZfaexiBRkK8n2Ur82Pnu+LlUconY4M/0YxlSQK2sI9j6DvTaAXA2zBbddUiiIE9wP0J21eL24CLozKRax9QhrSQ7j9DPzVxhJ4sTgPJNQt7T76eT0KF/CiEKFq4gsiYm1hZazmd7xFetGAYmPojwn9EtLI3cLWbMjfR8Un+WPM6bkRdft/gKbiFeLZ2OcNsLFFOwPsH2mR3janSG2uSk2ohLU95W15z6i9MXoF7kIgFJE3Z052t6cpWEJCEXk9k5C1KyXM7rNOmrPeYDDoxFFLPM+5QTWaAm6QWn6Ed3Vab815bdZPpUISadQO1+iWplE1vUMiNZhma4mINEovtdCmFm3xOS5JFi7uDO1A0aI2qSDihKDVkDMWvwhaNOD9kBeRwEIecA3a3miXEeTPFH7Mzzn41dCnO/pO3t1hvgvgjjf9TsM7OY/Ywfghcub+9+PzsN+Zp0lrNJmMWkk6azhz+4W5XaTxQ+Qsml/V1ZiJrvvFyNVCknOKLUzb47b3w8tPOEtUZ/ibNoUA5aT8bU1/WU7CZltlI96oY9w3BvCbHdM1kXMPLQvEcyjijL+roa4pc0bncBNqwNuohos0NrBk7+J4k3+Ihh4NfOhMRCNFIdx0qZu1pRFbMrZ/UpRyNzQ7MoaEpAn8HsQE6WXV3K9yLb4fT5d9Zl4nzS9z618CHeK8Z9VsIsK9XyzLqwHb/f3jzPU7+8m27IdhdiwOHeLc3czUm274Rcoe+zMiPkY940liPCVAEbljYyNVk1t6EKwZ2+Bhz3aZKx7CsJMdZhil7K2mBgL2dtoScvzNum/mw1O2VPfZS7egjnFDy2TLo4oawZI9roD7NHtcXBjLAmSicIEhn/oCQmNfS8m8H3zESqZlU/bDOmit4RvSl5AskDSzjuVantPXn7DgRBoJyR7hY5vKfZrJwqmzH1DX+J9KW8KinRKOv+WC1fIf2Yfcth12bMD5qU+6AkKPZMt5BJuwrrvH1pUZLGeYCcY99qWuhCmVgGum0ceCyFoiD9sQuMPkpi5sYEugWir4cde+D8k6b0z+9vgDaphyDrKtroQEwrWiSMz4mUVRJPqq4yhK4Y4ezjOsG8k4UHUbgbUYJpK7dBW9xmDrPJUP5tX1DlEEdduSkE8q022FYr2nDQp5wN1ko9uK3t7XiYR8/Iu2Y6jCEvL2svaBWHUl5IPD9HeHlZUwZ03qey8rK2HO1tJPBauqhLkARoODmYpKmF+mDY70qilhPjVpXf4VJRQSkgcyCrlXJqeyFBKanu2V9slokJBImD+0MEOocfBpFCBBIiHWHd0r0P3ds9C8jzOZPEiTal37UkQedCSn0YbTnEZCnK67LQWHSPBlBHPZafuH4Swn8pZilF0v+9J02O5l3Q8Hq5a0bsjOMAYtBCc/FIOJ6OEiEH6+Rsdja7RXBoAYBtKsisutIID7iVJUu4aBl/3yO4CBulHEHMciTANBKdxQGXWY9d8TwmOLMA6dVWSm67EAeep/EC1+mofQUT7Di4iD8jvCa/pcVC1BrCethLVz2W/eB+Ye3iCJSSKWsMwvPUecxW5oQrHJJayt1SM1LK0axkBly+tHmahROcBTRBt0sY/SIhjmMoqHZyEkS/2XBeVBT4BanOB8p+wsaqTf5V/55TwkDrK2WA5q2hpeSI5K6UbR95JVPfXFV5M+htxSSTYIt+CbTne+GkYX4vkMsJpq4KZgklJAB1Ca3igo0tFgUMUpILGchctCs+ZPyhIYcjhNjsOYwiqWb31ZdquKjdtqdH1JLSssVx0P9/e4iPLnwG1JJZzui9hAUulKwtZDITrTFeNPa3TKh+raUVpYDkMJGQOtUWxBTPzI9/ZmNkxz/plYtf5sCqq+2QaZ1pXvudDx+TEfsno4xl4rJCN2NhK20jbb8Wp4PO5Hx+EqdpSvWEBqJKHOuUkYwkrzU2Fm16D3451kelmDP9eRu0q7QbkYBSDHYMio25KKjISIZ5JwkIVe3jklNHVVpBVmjcjBhQx2cidBY0dP0cSqQcUmh0KZfpMwEgQmExFlpkgOKx1tpPRXRNQzkO1jdrZk4gm082ZQWz3pbHBkq+ouibjFUFr20tVrBDBnCg8+yhtmkRrldmvfPejIbl4K7og2kL7whLRwYBE6GwxsVqf0GTrzK+qsidg8HakPwFnZcp0kPWyoizR2x51nUeOQRtVU3NrvRyvRIJMGmlgVigOvTRUJAtkbhhbirkMyEWEFw0nAh3/J7Zn3h3EtjGLJmbPDV0DgQ/jkPz8z2pfCgVmab8NlhUb8mb70NJrTyaKeHAKasAUu3kzZPc4yk8QOs0Pl7NZHRSQhd9IjDtO3t97xtwrHIXXsYbQhobxyQtBuRlGz49xBjDdqpNYIZ7doZ0VaAV9ISWozp+wVrvYNEEKduJNPiZ+tx/qa/JcJ/UN3ky8RkYlZrcY78u7ovilPlkryN6GrJGCvSIpCZCvaIDnU60vla5G8oJ9WojCcB3YCnPSBvRlFxth312E48wh7w8Sr7zC6yQA9V+KdapktKgwEfI5hahZQ8wzD1Cw+cVGt91DLMA1n912Fv4yGeQLiqMpTcQWPoi/iUCUTlKFNGceuSl32Ry/FZFlBqDsMkClnZrLIq9nH/l8pfmUQ0RWDzLNLvG+agq7+RgLG3mscYj/CZKnqsvT2IC3NPhnbufsZGa4oEg/gjFO3+/xGZCkRr4Bdy503sT0hq4aMY+3GDph5Sm66sbFvmM+lUSwOWdo9JPQu35UdbZUllti9epFj6TXUXWrb2gQLz9GrfpExptU5fbNEGDt8E66P9OUgaCCbjv5StMsgSq+0Ue6CChKFE1ZljZBCkUPqsVACAGTktIwqj9Er5kZc1dZBAVMBq7pQPDBdMjC5/37Qfp3KHXx4mnvMzLdqK9I7Ruq0R1bq0SYmh1XVtddYTGw3dx5REwxeEtfz5FPDoj9MSYtZWkR/mD6DJr2iHYUTVMkzUwQyx/2Bt9JdaHSLy6a+Ow5GNwLcpHSAWzTNmgBZVMwjJ70zVP1gZvfoHUo9h8l2Ry85lqiCvBP0Urgr779gGGsFbBCUz3OHjoc/9N1pFDq5h9X3QbHoGN+p706j0KmlgM+v84mOMnUbEWTKQSNP3XefkWjYbb67jAS/XOiVmPEH3i/8LD6aDLxlSvNuKnfgN8Gp7y4jwVdlfxY/W8Y3WsJn2llcwS+ILiK4KTmh0zOe4tSJBe0z9d1hNGijxuL7RqxQR0e6Nz529SdirOP2bjwT1ciQevHixYsX/zf+AzZCtKDEHMzy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36" name="AutoShape 12" descr="data:image/png;base64,iVBORw0KGgoAAAANSUhEUgAAAOEAAADhCAMAAAAJbSJIAAAAhFBMVEX///8AAAAUFBTo6Oj7+/uzs7P4+PiCgoLb29vl5eXKysrh4eHz8/Pt7e2enp7w8PCYmJh8fHy+vr47Ozt1dXVRUVHV1dXJyclEREQ1NTWRkZEmJiYhISG1tbVkZGRJSUloaGimpqYZGRlaWlouLi6Hh4dvb28XFxcNDQ0lJSVQUFBAQEBqzJTsAAALJUlEQVR4nO2deX/6LAzAp9Z6TKvWa9Z51GM/3d7/+3s81gkF2gQC1Ofj97+5SomFEEKSvr29ePHixYsX1SAMG41BGEIuDcJeox8GtntEx3s3muyni8WufliMp+tJc9ZRXtueJ+vpz+JQPy9+puskboN+Ep804q9xTeD0MYr74rWr7UK49LBeNTz0G8ig+X0Sxfulvo/ZcRjEU9W1p+mqmk9yNlFKlwl5zIZrOPwsvHKXiI/cN92PMvlubN8v14YJ4MpWtZ5jZwqS78pXsAJemfqW6kHQAsuHYqHWwW7pqtWLKdV4jEdr8tWuY9q3eG/9jU0Ba7WNb6U6+2dXwIsJ4Hcyxrblu3B+/58LWKst/ZlxSgE/Jsn8/U6cyAxVhumoObtd2W629ormep4EnMv7s242eAUYNiJF12v7Jv98+vFWdtnWnVAs77K+HFK57uskdfHilkyJdGQm3dCuKHJCyTp/aKqXr16a+8JEpST7I7Hl2e0/wcClsSqxRIfFy3OPNe5284IrZ8LO45Csx+fl7rRbHjZfaexiBRkK8n2Ur82Pnu+LlUconY4M/0YxlSQK2sI9j6DvTaAXA2zBbddUiiIE9wP0J21eL24CLozKRax9QhrSQ7j9DPzVxhJ4sTgPJNQt7T76eT0KF/CiEKFq4gsiYm1hZazmd7xFetGAYmPojwn9EtLI3cLWbMjfR8Un+WPM6bkRdft/gKbiFeLZ2OcNsLFFOwPsH2mR3janSG2uSk2ohLU95W15z6i9MXoF7kIgFJE3Z052t6cpWEJCEXk9k5C1KyXM7rNOmrPeYDDoxFFLPM+5QTWaAm6QWn6Ed3Vab815bdZPpUISadQO1+iWplE1vUMiNZhma4mINEovtdCmFm3xOS5JFi7uDO1A0aI2qSDihKDVkDMWvwhaNOD9kBeRwEIecA3a3miXEeTPFH7Mzzn41dCnO/pO3t1hvgvgjjf9TsM7OY/Ywfghcub+9+PzsN+Zp0lrNJmMWkk6azhz+4W5XaTxQ+Qsml/V1ZiJrvvFyNVCknOKLUzb47b3w8tPOEtUZ/ibNoUA5aT8bU1/WU7CZltlI96oY9w3BvCbHdM1kXMPLQvEcyjijL+roa4pc0bncBNqwNuohos0NrBk7+J4k3+Ihh4NfOhMRCNFIdx0qZu1pRFbMrZ/UpRyNzQ7MoaEpAn8HsQE6WXV3K9yLb4fT5d9Zl4nzS9z618CHeK8Z9VsIsK9XyzLqwHb/f3jzPU7+8m27IdhdiwOHeLc3czUm274Rcoe+zMiPkY940liPCVAEbljYyNVk1t6EKwZ2+Bhz3aZKx7CsJMdZhil7K2mBgL2dtoScvzNum/mw1O2VPfZS7egjnFDy2TLo4oawZI9roD7NHtcXBjLAmSicIEhn/oCQmNfS8m8H3zESqZlU/bDOmit4RvSl5AskDSzjuVantPXn7DgRBoJyR7hY5vKfZrJwqmzH1DX+J9KW8KinRKOv+WC1fIf2Yfcth12bMD5qU+6AkKPZMt5BJuwrrvH1pUZLGeYCcY99qWuhCmVgGum0ceCyFoiD9sQuMPkpi5sYEugWir4cde+D8k6b0z+9vgDaphyDrKtroQEwrWiSMz4mUVRJPqq4yhK4Y4ezjOsG8k4UHUbgbUYJpK7dBW9xmDrPJUP5tX1DlEEdduSkE8q022FYr2nDQp5wN1ko9uK3t7XiYR8/Iu2Y6jCEvL2svaBWHUl5IPD9HeHlZUwZ03qey8rK2HO1tJPBauqhLkARoODmYpKmF+mDY70qilhPjVpXf4VJRQSkgcyCrlXJqeyFBKanu2V9slokJBImD+0MEOocfBpFCBBIiHWHd0r0P3ds9C8jzOZPEiTal37UkQedCSn0YbTnEZCnK67LQWHSPBlBHPZafuH4Swn8pZilF0v+9J02O5l3Q8Hq5a0bsjOMAYtBCc/FIOJ6OEiEH6+Rsdja7RXBoAYBtKsisutIID7iVJUu4aBl/3yO4CBulHEHMciTANBKdxQGXWY9d8TwmOLMA6dVWSm67EAeep/EC1+mofQUT7Di4iD8jvCa/pcVC1BrCethLVz2W/eB+Ye3iCJSSKWsMwvPUecxW5oQrHJJayt1SM1LK0axkBly+tHmahROcBTRBt0sY/SIhjmMoqHZyEkS/2XBeVBT4BanOB8p+wsaqTf5V/55TwkDrK2WA5q2hpeSI5K6UbR95JVPfXFV5M+htxSSTYIt+CbTne+GkYX4vkMsJpq4KZgklJAB1Ca3igo0tFgUMUpILGchctCs+ZPyhIYcjhNjsOYwiqWb31ZdquKjdtqdH1JLSssVx0P9/e4iPLnwG1JJZzui9hAUulKwtZDITrTFeNPa3TKh+raUVpYDkMJGQOtUWxBTPzI9/ZmNkxz/plYtf5sCqq+2QaZ1pXvudDx+TEfsno4xl4rJCN2NhK20jbb8Wp4PO5Hx+EqdpSvWEBqJKHOuUkYwkrzU2Fm16D3451kelmDP9eRu0q7QbkYBSDHYMio25KKjISIZ5JwkIVe3jklNHVVpBVmjcjBhQx2cidBY0dP0cSqQcUmh0KZfpMwEgQmExFlpkgOKx1tpPRXRNQzkO1jdrZk4gm082ZQWz3pbHBkq+ouibjFUFr20tVrBDBnCg8+yhtmkRrldmvfPejIbl4K7og2kL7whLRwYBE6GwxsVqf0GTrzK+qsidg8HakPwFnZcp0kPWyoizR2x51nUeOQRtVU3NrvRyvRIJMGmlgVigOvTRUJAtkbhhbirkMyEWEFw0nAh3/J7Zn3h3EtjGLJmbPDV0DgQ/jkPz8z2pfCgVmab8NlhUb8mb70NJrTyaKeHAKasAUu3kzZPc4yk8QOs0Pl7NZHRSQhd9IjDtO3t97xtwrHIXXsYbQhobxyQtBuRlGz49xBjDdqpNYIZ7doZ0VaAV9ISWozp+wVrvYNEEKduJNPiZ+tx/qa/JcJ/UN3ky8RkYlZrcY78u7ovilPlkryN6GrJGCvSIpCZCvaIDnU60vla5G8oJ9WojCcB3YCnPSBvRlFxth312E48wh7w8Sr7zC6yQA9V+KdapktKgwEfI5hahZQ8wzD1Cw+cVGt91DLMA1n912Fv4yGeQLiqMpTcQWPoi/iUCUTlKFNGceuSl32Ry/FZFlBqDsMkClnZrLIq9nH/l8pfmUQ0RWDzLNLvG+agq7+RgLG3mscYj/CZKnqsvT2IC3NPhnbufsZGa4oEg/gjFO3+/xGZCkRr4Bdy503sT0hq4aMY+3GDph5Sm66sbFvmM+lUSwOWdo9JPQu35UdbZUllti9epFj6TXUXWrb2gQLz9GrfpExptU5fbNEGDt8E66P9OUgaCCbjv5StMsgSq+0Ue6CChKFE1ZljZBCkUPqsVACAGTktIwqj9Er5kZc1dZBAVMBq7pQPDBdMjC5/37Qfp3KHXx4mnvMzLdqK9I7Ruq0R1bq0SYmh1XVtddYTGw3dx5REwxeEtfz5FPDoj9MSYtZWkR/mD6DJr2iHYUTVMkzUwQyx/2Bt9JdaHSLy6a+Ow5GNwLcpHSAWzTNmgBZVMwjJ70zVP1gZvfoHUo9h8l2Ry85lqiCvBP0Urgr779gGGsFbBCUz3OHjoc/9N1pFDq5h9X3QbHoGN+p706j0KmlgM+v84mOMnUbEWTKQSNP3XefkWjYbb67jAS/XOiVmPEH3i/8LD6aDLxlSvNuKnfgN8Gp7y4jwVdlfxY/W8Y3WsJn2llcwS+ILiK4KTmh0zOe4tSJBe0z9d1hNGijxuL7RqxQR0e6Nz529SdirOP2bjwT1ciQevHixYsX/zf+AzZCtKDEHMzy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cxnSp>
        <p:nvCxnSpPr>
          <p:cNvPr id="11" name="10 Conector recto"/>
          <p:cNvCxnSpPr/>
          <p:nvPr/>
        </p:nvCxnSpPr>
        <p:spPr>
          <a:xfrm>
            <a:off x="-36512" y="6741368"/>
            <a:ext cx="9180512" cy="0"/>
          </a:xfrm>
          <a:prstGeom prst="line">
            <a:avLst/>
          </a:prstGeom>
          <a:ln w="762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2636912"/>
            <a:ext cx="9144000" cy="1971650"/>
          </a:xfrm>
        </p:spPr>
        <p:txBody>
          <a:bodyPr>
            <a:normAutofit fontScale="90000"/>
          </a:bodyPr>
          <a:lstStyle/>
          <a:p>
            <a:r>
              <a:rPr lang="es-ES" sz="53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/>
            </a:r>
            <a:br>
              <a:rPr lang="es-ES" sz="53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</a:br>
            <a:r>
              <a:rPr lang="es-ES" sz="73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Gracias</a:t>
            </a:r>
            <a:r>
              <a:rPr lang="es-ES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es-ES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es-MX" dirty="0"/>
          </a:p>
        </p:txBody>
      </p:sp>
      <p:pic>
        <p:nvPicPr>
          <p:cNvPr id="1026" name="Picture 2" descr="C:\Users\usr\AppData\Local\Microsoft\Windows\Temporary Internet Files\Content.Outlook\D5MDRNTU\Logo_ITAIPBC016_ConLupa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847" y="360040"/>
            <a:ext cx="3474073" cy="1340768"/>
          </a:xfrm>
          <a:prstGeom prst="rect">
            <a:avLst/>
          </a:prstGeom>
          <a:noFill/>
        </p:spPr>
      </p:pic>
      <p:sp>
        <p:nvSpPr>
          <p:cNvPr id="1032" name="AutoShape 8" descr="data:image/png;base64,iVBORw0KGgoAAAANSUhEUgAAAOEAAADhCAMAAAAJbSJIAAAAhFBMVEX///8AAAAUFBTo6Oj7+/uzs7P4+PiCgoLb29vl5eXKysrh4eHz8/Pt7e2enp7w8PCYmJh8fHy+vr47Ozt1dXVRUVHV1dXJyclEREQ1NTWRkZEmJiYhISG1tbVkZGRJSUloaGimpqYZGRlaWlouLi6Hh4dvb28XFxcNDQ0lJSVQUFBAQEBqzJTsAAALJUlEQVR4nO2deX/6LAzAp9Z6TKvWa9Z51GM/3d7/+3s81gkF2gQC1Ofj97+5SomFEEKSvr29ePHixYsX1SAMG41BGEIuDcJeox8GtntEx3s3muyni8WufliMp+tJc9ZRXtueJ+vpz+JQPy9+puskboN+Ep804q9xTeD0MYr74rWr7UK49LBeNTz0G8ig+X0Sxfulvo/ZcRjEU9W1p+mqmk9yNlFKlwl5zIZrOPwsvHKXiI/cN92PMvlubN8v14YJ4MpWtZ5jZwqS78pXsAJemfqW6kHQAsuHYqHWwW7pqtWLKdV4jEdr8tWuY9q3eG/9jU0Ba7WNb6U6+2dXwIsJ4Hcyxrblu3B+/58LWKst/ZlxSgE/Jsn8/U6cyAxVhumoObtd2W629ormep4EnMv7s242eAUYNiJF12v7Jv98+vFWdtnWnVAs77K+HFK57uskdfHilkyJdGQm3dCuKHJCyTp/aKqXr16a+8JEpST7I7Hl2e0/wcClsSqxRIfFy3OPNe5284IrZ8LO45Csx+fl7rRbHjZfaexiBRkK8n2Ur82Pnu+LlUconY4M/0YxlSQK2sI9j6DvTaAXA2zBbddUiiIE9wP0J21eL24CLozKRax9QhrSQ7j9DPzVxhJ4sTgPJNQt7T76eT0KF/CiEKFq4gsiYm1hZazmd7xFetGAYmPojwn9EtLI3cLWbMjfR8Un+WPM6bkRdft/gKbiFeLZ2OcNsLFFOwPsH2mR3janSG2uSk2ohLU95W15z6i9MXoF7kIgFJE3Z052t6cpWEJCEXk9k5C1KyXM7rNOmrPeYDDoxFFLPM+5QTWaAm6QWn6Ed3Vab815bdZPpUISadQO1+iWplE1vUMiNZhma4mINEovtdCmFm3xOS5JFi7uDO1A0aI2qSDihKDVkDMWvwhaNOD9kBeRwEIecA3a3miXEeTPFH7Mzzn41dCnO/pO3t1hvgvgjjf9TsM7OY/Ywfghcub+9+PzsN+Zp0lrNJmMWkk6azhz+4W5XaTxQ+Qsml/V1ZiJrvvFyNVCknOKLUzb47b3w8tPOEtUZ/ibNoUA5aT8bU1/WU7CZltlI96oY9w3BvCbHdM1kXMPLQvEcyjijL+roa4pc0bncBNqwNuohos0NrBk7+J4k3+Ihh4NfOhMRCNFIdx0qZu1pRFbMrZ/UpRyNzQ7MoaEpAn8HsQE6WXV3K9yLb4fT5d9Zl4nzS9z618CHeK8Z9VsIsK9XyzLqwHb/f3jzPU7+8m27IdhdiwOHeLc3czUm274Rcoe+zMiPkY940liPCVAEbljYyNVk1t6EKwZ2+Bhz3aZKx7CsJMdZhil7K2mBgL2dtoScvzNum/mw1O2VPfZS7egjnFDy2TLo4oawZI9roD7NHtcXBjLAmSicIEhn/oCQmNfS8m8H3zESqZlU/bDOmit4RvSl5AskDSzjuVantPXn7DgRBoJyR7hY5vKfZrJwqmzH1DX+J9KW8KinRKOv+WC1fIf2Yfcth12bMD5qU+6AkKPZMt5BJuwrrvH1pUZLGeYCcY99qWuhCmVgGum0ceCyFoiD9sQuMPkpi5sYEugWir4cde+D8k6b0z+9vgDaphyDrKtroQEwrWiSMz4mUVRJPqq4yhK4Y4ezjOsG8k4UHUbgbUYJpK7dBW9xmDrPJUP5tX1DlEEdduSkE8q022FYr2nDQp5wN1ko9uK3t7XiYR8/Iu2Y6jCEvL2svaBWHUl5IPD9HeHlZUwZ03qey8rK2HO1tJPBauqhLkARoODmYpKmF+mDY70qilhPjVpXf4VJRQSkgcyCrlXJqeyFBKanu2V9slokJBImD+0MEOocfBpFCBBIiHWHd0r0P3ds9C8jzOZPEiTal37UkQedCSn0YbTnEZCnK67LQWHSPBlBHPZafuH4Swn8pZilF0v+9J02O5l3Q8Hq5a0bsjOMAYtBCc/FIOJ6OEiEH6+Rsdja7RXBoAYBtKsisutIID7iVJUu4aBl/3yO4CBulHEHMciTANBKdxQGXWY9d8TwmOLMA6dVWSm67EAeep/EC1+mofQUT7Di4iD8jvCa/pcVC1BrCethLVz2W/eB+Ye3iCJSSKWsMwvPUecxW5oQrHJJayt1SM1LK0axkBly+tHmahROcBTRBt0sY/SIhjmMoqHZyEkS/2XBeVBT4BanOB8p+wsaqTf5V/55TwkDrK2WA5q2hpeSI5K6UbR95JVPfXFV5M+htxSSTYIt+CbTne+GkYX4vkMsJpq4KZgklJAB1Ca3igo0tFgUMUpILGchctCs+ZPyhIYcjhNjsOYwiqWb31ZdquKjdtqdH1JLSssVx0P9/e4iPLnwG1JJZzui9hAUulKwtZDITrTFeNPa3TKh+raUVpYDkMJGQOtUWxBTPzI9/ZmNkxz/plYtf5sCqq+2QaZ1pXvudDx+TEfsno4xl4rJCN2NhK20jbb8Wp4PO5Hx+EqdpSvWEBqJKHOuUkYwkrzU2Fm16D3451kelmDP9eRu0q7QbkYBSDHYMio25KKjISIZ5JwkIVe3jklNHVVpBVmjcjBhQx2cidBY0dP0cSqQcUmh0KZfpMwEgQmExFlpkgOKx1tpPRXRNQzkO1jdrZk4gm082ZQWz3pbHBkq+ouibjFUFr20tVrBDBnCg8+yhtmkRrldmvfPejIbl4K7og2kL7whLRwYBE6GwxsVqf0GTrzK+qsidg8HakPwFnZcp0kPWyoizR2x51nUeOQRtVU3NrvRyvRIJMGmlgVigOvTRUJAtkbhhbirkMyEWEFw0nAh3/J7Zn3h3EtjGLJmbPDV0DgQ/jkPz8z2pfCgVmab8NlhUb8mb70NJrTyaKeHAKasAUu3kzZPc4yk8QOs0Pl7NZHRSQhd9IjDtO3t97xtwrHIXXsYbQhobxyQtBuRlGz49xBjDdqpNYIZ7doZ0VaAV9ISWozp+wVrvYNEEKduJNPiZ+tx/qa/JcJ/UN3ky8RkYlZrcY78u7ovilPlkryN6GrJGCvSIpCZCvaIDnU60vla5G8oJ9WojCcB3YCnPSBvRlFxth312E48wh7w8Sr7zC6yQA9V+KdapktKgwEfI5hahZQ8wzD1Cw+cVGt91DLMA1n912Fv4yGeQLiqMpTcQWPoi/iUCUTlKFNGceuSl32Ry/FZFlBqDsMkClnZrLIq9nH/l8pfmUQ0RWDzLNLvG+agq7+RgLG3mscYj/CZKnqsvT2IC3NPhnbufsZGa4oEg/gjFO3+/xGZCkRr4Bdy503sT0hq4aMY+3GDph5Sm66sbFvmM+lUSwOWdo9JPQu35UdbZUllti9epFj6TXUXWrb2gQLz9GrfpExptU5fbNEGDt8E66P9OUgaCCbjv5StMsgSq+0Ue6CChKFE1ZljZBCkUPqsVACAGTktIwqj9Er5kZc1dZBAVMBq7pQPDBdMjC5/37Qfp3KHXx4mnvMzLdqK9I7Ruq0R1bq0SYmh1XVtddYTGw3dx5REwxeEtfz5FPDoj9MSYtZWkR/mD6DJr2iHYUTVMkzUwQyx/2Bt9JdaHSLy6a+Ow5GNwLcpHSAWzTNmgBZVMwjJ70zVP1gZvfoHUo9h8l2Ry85lqiCvBP0Urgr779gGGsFbBCUz3OHjoc/9N1pFDq5h9X3QbHoGN+p706j0KmlgM+v84mOMnUbEWTKQSNP3XefkWjYbb67jAS/XOiVmPEH3i/8LD6aDLxlSvNuKnfgN8Gp7y4jwVdlfxY/W8Y3WsJn2llcwS+ILiK4KTmh0zOe4tSJBe0z9d1hNGijxuL7RqxQR0e6Nz529SdirOP2bjwT1ciQevHixYsX/zf+AzZCtKDEHMzy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34" name="AutoShape 10" descr="data:image/png;base64,iVBORw0KGgoAAAANSUhEUgAAAOEAAADhCAMAAAAJbSJIAAAAhFBMVEX///8AAAAUFBTo6Oj7+/uzs7P4+PiCgoLb29vl5eXKysrh4eHz8/Pt7e2enp7w8PCYmJh8fHy+vr47Ozt1dXVRUVHV1dXJyclEREQ1NTWRkZEmJiYhISG1tbVkZGRJSUloaGimpqYZGRlaWlouLi6Hh4dvb28XFxcNDQ0lJSVQUFBAQEBqzJTsAAALJUlEQVR4nO2deX/6LAzAp9Z6TKvWa9Z51GM/3d7/+3s81gkF2gQC1Ofj97+5SomFEEKSvr29ePHixYsX1SAMG41BGEIuDcJeox8GtntEx3s3muyni8WufliMp+tJc9ZRXtueJ+vpz+JQPy9+puskboN+Ep804q9xTeD0MYr74rWr7UK49LBeNTz0G8ig+X0Sxfulvo/ZcRjEU9W1p+mqmk9yNlFKlwl5zIZrOPwsvHKXiI/cN92PMvlubN8v14YJ4MpWtZ5jZwqS78pXsAJemfqW6kHQAsuHYqHWwW7pqtWLKdV4jEdr8tWuY9q3eG/9jU0Ba7WNb6U6+2dXwIsJ4Hcyxrblu3B+/58LWKst/ZlxSgE/Jsn8/U6cyAxVhumoObtd2W629ormep4EnMv7s242eAUYNiJF12v7Jv98+vFWdtnWnVAs77K+HFK57uskdfHilkyJdGQm3dCuKHJCyTp/aKqXr16a+8JEpST7I7Hl2e0/wcClsSqxRIfFy3OPNe5284IrZ8LO45Csx+fl7rRbHjZfaexiBRkK8n2Ur82Pnu+LlUconY4M/0YxlSQK2sI9j6DvTaAXA2zBbddUiiIE9wP0J21eL24CLozKRax9QhrSQ7j9DPzVxhJ4sTgPJNQt7T76eT0KF/CiEKFq4gsiYm1hZazmd7xFetGAYmPojwn9EtLI3cLWbMjfR8Un+WPM6bkRdft/gKbiFeLZ2OcNsLFFOwPsH2mR3janSG2uSk2ohLU95W15z6i9MXoF7kIgFJE3Z052t6cpWEJCEXk9k5C1KyXM7rNOmrPeYDDoxFFLPM+5QTWaAm6QWn6Ed3Vab815bdZPpUISadQO1+iWplE1vUMiNZhma4mINEovtdCmFm3xOS5JFi7uDO1A0aI2qSDihKDVkDMWvwhaNOD9kBeRwEIecA3a3miXEeTPFH7Mzzn41dCnO/pO3t1hvgvgjjf9TsM7OY/Ywfghcub+9+PzsN+Zp0lrNJmMWkk6azhz+4W5XaTxQ+Qsml/V1ZiJrvvFyNVCknOKLUzb47b3w8tPOEtUZ/ibNoUA5aT8bU1/WU7CZltlI96oY9w3BvCbHdM1kXMPLQvEcyjijL+roa4pc0bncBNqwNuohos0NrBk7+J4k3+Ihh4NfOhMRCNFIdx0qZu1pRFbMrZ/UpRyNzQ7MoaEpAn8HsQE6WXV3K9yLb4fT5d9Zl4nzS9z618CHeK8Z9VsIsK9XyzLqwHb/f3jzPU7+8m27IdhdiwOHeLc3czUm274Rcoe+zMiPkY940liPCVAEbljYyNVk1t6EKwZ2+Bhz3aZKx7CsJMdZhil7K2mBgL2dtoScvzNum/mw1O2VPfZS7egjnFDy2TLo4oawZI9roD7NHtcXBjLAmSicIEhn/oCQmNfS8m8H3zESqZlU/bDOmit4RvSl5AskDSzjuVantPXn7DgRBoJyR7hY5vKfZrJwqmzH1DX+J9KW8KinRKOv+WC1fIf2Yfcth12bMD5qU+6AkKPZMt5BJuwrrvH1pUZLGeYCcY99qWuhCmVgGum0ceCyFoiD9sQuMPkpi5sYEugWir4cde+D8k6b0z+9vgDaphyDrKtroQEwrWiSMz4mUVRJPqq4yhK4Y4ezjOsG8k4UHUbgbUYJpK7dBW9xmDrPJUP5tX1DlEEdduSkE8q022FYr2nDQp5wN1ko9uK3t7XiYR8/Iu2Y6jCEvL2svaBWHUl5IPD9HeHlZUwZ03qey8rK2HO1tJPBauqhLkARoODmYpKmF+mDY70qilhPjVpXf4VJRQSkgcyCrlXJqeyFBKanu2V9slokJBImD+0MEOocfBpFCBBIiHWHd0r0P3ds9C8jzOZPEiTal37UkQedCSn0YbTnEZCnK67LQWHSPBlBHPZafuH4Swn8pZilF0v+9J02O5l3Q8Hq5a0bsjOMAYtBCc/FIOJ6OEiEH6+Rsdja7RXBoAYBtKsisutIID7iVJUu4aBl/3yO4CBulHEHMciTANBKdxQGXWY9d8TwmOLMA6dVWSm67EAeep/EC1+mofQUT7Di4iD8jvCa/pcVC1BrCethLVz2W/eB+Ye3iCJSSKWsMwvPUecxW5oQrHJJayt1SM1LK0axkBly+tHmahROcBTRBt0sY/SIhjmMoqHZyEkS/2XBeVBT4BanOB8p+wsaqTf5V/55TwkDrK2WA5q2hpeSI5K6UbR95JVPfXFV5M+htxSSTYIt+CbTne+GkYX4vkMsJpq4KZgklJAB1Ca3igo0tFgUMUpILGchctCs+ZPyhIYcjhNjsOYwiqWb31ZdquKjdtqdH1JLSssVx0P9/e4iPLnwG1JJZzui9hAUulKwtZDITrTFeNPa3TKh+raUVpYDkMJGQOtUWxBTPzI9/ZmNkxz/plYtf5sCqq+2QaZ1pXvudDx+TEfsno4xl4rJCN2NhK20jbb8Wp4PO5Hx+EqdpSvWEBqJKHOuUkYwkrzU2Fm16D3451kelmDP9eRu0q7QbkYBSDHYMio25KKjISIZ5JwkIVe3jklNHVVpBVmjcjBhQx2cidBY0dP0cSqQcUmh0KZfpMwEgQmExFlpkgOKx1tpPRXRNQzkO1jdrZk4gm082ZQWz3pbHBkq+ouibjFUFr20tVrBDBnCg8+yhtmkRrldmvfPejIbl4K7og2kL7whLRwYBE6GwxsVqf0GTrzK+qsidg8HakPwFnZcp0kPWyoizR2x51nUeOQRtVU3NrvRyvRIJMGmlgVigOvTRUJAtkbhhbirkMyEWEFw0nAh3/J7Zn3h3EtjGLJmbPDV0DgQ/jkPz8z2pfCgVmab8NlhUb8mb70NJrTyaKeHAKasAUu3kzZPc4yk8QOs0Pl7NZHRSQhd9IjDtO3t97xtwrHIXXsYbQhobxyQtBuRlGz49xBjDdqpNYIZ7doZ0VaAV9ISWozp+wVrvYNEEKduJNPiZ+tx/qa/JcJ/UN3ky8RkYlZrcY78u7ovilPlkryN6GrJGCvSIpCZCvaIDnU60vla5G8oJ9WojCcB3YCnPSBvRlFxth312E48wh7w8Sr7zC6yQA9V+KdapktKgwEfI5hahZQ8wzD1Cw+cVGt91DLMA1n912Fv4yGeQLiqMpTcQWPoi/iUCUTlKFNGceuSl32Ry/FZFlBqDsMkClnZrLIq9nH/l8pfmUQ0RWDzLNLvG+agq7+RgLG3mscYj/CZKnqsvT2IC3NPhnbufsZGa4oEg/gjFO3+/xGZCkRr4Bdy503sT0hq4aMY+3GDph5Sm66sbFvmM+lUSwOWdo9JPQu35UdbZUllti9epFj6TXUXWrb2gQLz9GrfpExptU5fbNEGDt8E66P9OUgaCCbjv5StMsgSq+0Ue6CChKFE1ZljZBCkUPqsVACAGTktIwqj9Er5kZc1dZBAVMBq7pQPDBdMjC5/37Qfp3KHXx4mnvMzLdqK9I7Ruq0R1bq0SYmh1XVtddYTGw3dx5REwxeEtfz5FPDoj9MSYtZWkR/mD6DJr2iHYUTVMkzUwQyx/2Bt9JdaHSLy6a+Ow5GNwLcpHSAWzTNmgBZVMwjJ70zVP1gZvfoHUo9h8l2Ry85lqiCvBP0Urgr779gGGsFbBCUz3OHjoc/9N1pFDq5h9X3QbHoGN+p706j0KmlgM+v84mOMnUbEWTKQSNP3XefkWjYbb67jAS/XOiVmPEH3i/8LD6aDLxlSvNuKnfgN8Gp7y4jwVdlfxY/W8Y3WsJn2llcwS+ILiK4KTmh0zOe4tSJBe0z9d1hNGijxuL7RqxQR0e6Nz529SdirOP2bjwT1ciQevHixYsX/zf+AzZCtKDEHMzy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36" name="AutoShape 12" descr="data:image/png;base64,iVBORw0KGgoAAAANSUhEUgAAAOEAAADhCAMAAAAJbSJIAAAAhFBMVEX///8AAAAUFBTo6Oj7+/uzs7P4+PiCgoLb29vl5eXKysrh4eHz8/Pt7e2enp7w8PCYmJh8fHy+vr47Ozt1dXVRUVHV1dXJyclEREQ1NTWRkZEmJiYhISG1tbVkZGRJSUloaGimpqYZGRlaWlouLi6Hh4dvb28XFxcNDQ0lJSVQUFBAQEBqzJTsAAALJUlEQVR4nO2deX/6LAzAp9Z6TKvWa9Z51GM/3d7/+3s81gkF2gQC1Ofj97+5SomFEEKSvr29ePHixYsX1SAMG41BGEIuDcJeox8GtntEx3s3muyni8WufliMp+tJc9ZRXtueJ+vpz+JQPy9+puskboN+Ep804q9xTeD0MYr74rWr7UK49LBeNTz0G8ig+X0Sxfulvo/ZcRjEU9W1p+mqmk9yNlFKlwl5zIZrOPwsvHKXiI/cN92PMvlubN8v14YJ4MpWtZ5jZwqS78pXsAJemfqW6kHQAsuHYqHWwW7pqtWLKdV4jEdr8tWuY9q3eG/9jU0Ba7WNb6U6+2dXwIsJ4Hcyxrblu3B+/58LWKst/ZlxSgE/Jsn8/U6cyAxVhumoObtd2W629ormep4EnMv7s242eAUYNiJF12v7Jv98+vFWdtnWnVAs77K+HFK57uskdfHilkyJdGQm3dCuKHJCyTp/aKqXr16a+8JEpST7I7Hl2e0/wcClsSqxRIfFy3OPNe5284IrZ8LO45Csx+fl7rRbHjZfaexiBRkK8n2Ur82Pnu+LlUconY4M/0YxlSQK2sI9j6DvTaAXA2zBbddUiiIE9wP0J21eL24CLozKRax9QhrSQ7j9DPzVxhJ4sTgPJNQt7T76eT0KF/CiEKFq4gsiYm1hZazmd7xFetGAYmPojwn9EtLI3cLWbMjfR8Un+WPM6bkRdft/gKbiFeLZ2OcNsLFFOwPsH2mR3janSG2uSk2ohLU95W15z6i9MXoF7kIgFJE3Z052t6cpWEJCEXk9k5C1KyXM7rNOmrPeYDDoxFFLPM+5QTWaAm6QWn6Ed3Vab815bdZPpUISadQO1+iWplE1vUMiNZhma4mINEovtdCmFm3xOS5JFi7uDO1A0aI2qSDihKDVkDMWvwhaNOD9kBeRwEIecA3a3miXEeTPFH7Mzzn41dCnO/pO3t1hvgvgjjf9TsM7OY/Ywfghcub+9+PzsN+Zp0lrNJmMWkk6azhz+4W5XaTxQ+Qsml/V1ZiJrvvFyNVCknOKLUzb47b3w8tPOEtUZ/ibNoUA5aT8bU1/WU7CZltlI96oY9w3BvCbHdM1kXMPLQvEcyjijL+roa4pc0bncBNqwNuohos0NrBk7+J4k3+Ihh4NfOhMRCNFIdx0qZu1pRFbMrZ/UpRyNzQ7MoaEpAn8HsQE6WXV3K9yLb4fT5d9Zl4nzS9z618CHeK8Z9VsIsK9XyzLqwHb/f3jzPU7+8m27IdhdiwOHeLc3czUm274Rcoe+zMiPkY940liPCVAEbljYyNVk1t6EKwZ2+Bhz3aZKx7CsJMdZhil7K2mBgL2dtoScvzNum/mw1O2VPfZS7egjnFDy2TLo4oawZI9roD7NHtcXBjLAmSicIEhn/oCQmNfS8m8H3zESqZlU/bDOmit4RvSl5AskDSzjuVantPXn7DgRBoJyR7hY5vKfZrJwqmzH1DX+J9KW8KinRKOv+WC1fIf2Yfcth12bMD5qU+6AkKPZMt5BJuwrrvH1pUZLGeYCcY99qWuhCmVgGum0ceCyFoiD9sQuMPkpi5sYEugWir4cde+D8k6b0z+9vgDaphyDrKtroQEwrWiSMz4mUVRJPqq4yhK4Y4ezjOsG8k4UHUbgbUYJpK7dBW9xmDrPJUP5tX1DlEEdduSkE8q022FYr2nDQp5wN1ko9uK3t7XiYR8/Iu2Y6jCEvL2svaBWHUl5IPD9HeHlZUwZ03qey8rK2HO1tJPBauqhLkARoODmYpKmF+mDY70qilhPjVpXf4VJRQSkgcyCrlXJqeyFBKanu2V9slokJBImD+0MEOocfBpFCBBIiHWHd0r0P3ds9C8jzOZPEiTal37UkQedCSn0YbTnEZCnK67LQWHSPBlBHPZafuH4Swn8pZilF0v+9J02O5l3Q8Hq5a0bsjOMAYtBCc/FIOJ6OEiEH6+Rsdja7RXBoAYBtKsisutIID7iVJUu4aBl/3yO4CBulHEHMciTANBKdxQGXWY9d8TwmOLMA6dVWSm67EAeep/EC1+mofQUT7Di4iD8jvCa/pcVC1BrCethLVz2W/eB+Ye3iCJSSKWsMwvPUecxW5oQrHJJayt1SM1LK0axkBly+tHmahROcBTRBt0sY/SIhjmMoqHZyEkS/2XBeVBT4BanOB8p+wsaqTf5V/55TwkDrK2WA5q2hpeSI5K6UbR95JVPfXFV5M+htxSSTYIt+CbTne+GkYX4vkMsJpq4KZgklJAB1Ca3igo0tFgUMUpILGchctCs+ZPyhIYcjhNjsOYwiqWb31ZdquKjdtqdH1JLSssVx0P9/e4iPLnwG1JJZzui9hAUulKwtZDITrTFeNPa3TKh+raUVpYDkMJGQOtUWxBTPzI9/ZmNkxz/plYtf5sCqq+2QaZ1pXvudDx+TEfsno4xl4rJCN2NhK20jbb8Wp4PO5Hx+EqdpSvWEBqJKHOuUkYwkrzU2Fm16D3451kelmDP9eRu0q7QbkYBSDHYMio25KKjISIZ5JwkIVe3jklNHVVpBVmjcjBhQx2cidBY0dP0cSqQcUmh0KZfpMwEgQmExFlpkgOKx1tpPRXRNQzkO1jdrZk4gm082ZQWz3pbHBkq+ouibjFUFr20tVrBDBnCg8+yhtmkRrldmvfPejIbl4K7og2kL7whLRwYBE6GwxsVqf0GTrzK+qsidg8HakPwFnZcp0kPWyoizR2x51nUeOQRtVU3NrvRyvRIJMGmlgVigOvTRUJAtkbhhbirkMyEWEFw0nAh3/J7Zn3h3EtjGLJmbPDV0DgQ/jkPz8z2pfCgVmab8NlhUb8mb70NJrTyaKeHAKasAUu3kzZPc4yk8QOs0Pl7NZHRSQhd9IjDtO3t97xtwrHIXXsYbQhobxyQtBuRlGz49xBjDdqpNYIZ7doZ0VaAV9ISWozp+wVrvYNEEKduJNPiZ+tx/qa/JcJ/UN3ky8RkYlZrcY78u7ovilPlkryN6GrJGCvSIpCZCvaIDnU60vla5G8oJ9WojCcB3YCnPSBvRlFxth312E48wh7w8Sr7zC6yQA9V+KdapktKgwEfI5hahZQ8wzD1Cw+cVGt91DLMA1n912Fv4yGeQLiqMpTcQWPoi/iUCUTlKFNGceuSl32Ry/FZFlBqDsMkClnZrLIq9nH/l8pfmUQ0RWDzLNLvG+agq7+RgLG3mscYj/CZKnqsvT2IC3NPhnbufsZGa4oEg/gjFO3+/xGZCkRr4Bdy503sT0hq4aMY+3GDph5Sm66sbFvmM+lUSwOWdo9JPQu35UdbZUllti9epFj6TXUXWrb2gQLz9GrfpExptU5fbNEGDt8E66P9OUgaCCbjv5StMsgSq+0Ue6CChKFE1ZljZBCkUPqsVACAGTktIwqj9Er5kZc1dZBAVMBq7pQPDBdMjC5/37Qfp3KHXx4mnvMzLdqK9I7Ruq0R1bq0SYmh1XVtddYTGw3dx5REwxeEtfz5FPDoj9MSYtZWkR/mD6DJr2iHYUTVMkzUwQyx/2Bt9JdaHSLy6a+Ow5GNwLcpHSAWzTNmgBZVMwjJ70zVP1gZvfoHUo9h8l2Ry85lqiCvBP0Urgr779gGGsFbBCUz3OHjoc/9N1pFDq5h9X3QbHoGN+p706j0KmlgM+v84mOMnUbEWTKQSNP3XefkWjYbb67jAS/XOiVmPEH3i/8LD6aDLxlSvNuKnfgN8Gp7y4jwVdlfxY/W8Y3WsJn2llcwS+ILiK4KTmh0zOe4tSJBe0z9d1hNGijxuL7RqxQR0e6Nz529SdirOP2bjwT1ciQevHixYsX/zf+AzZCtKDEHMzy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cxnSp>
        <p:nvCxnSpPr>
          <p:cNvPr id="11" name="10 Conector recto"/>
          <p:cNvCxnSpPr/>
          <p:nvPr/>
        </p:nvCxnSpPr>
        <p:spPr>
          <a:xfrm>
            <a:off x="-36512" y="6741368"/>
            <a:ext cx="9180512" cy="0"/>
          </a:xfrm>
          <a:prstGeom prst="line">
            <a:avLst/>
          </a:prstGeom>
          <a:ln w="762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/>
        </p:nvSpPr>
        <p:spPr>
          <a:xfrm>
            <a:off x="4392488" y="560201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 smtClean="0">
                <a:ln w="10541" cmpd="sng">
                  <a:noFill/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Helvetica" pitchFamily="34" charset="0"/>
              </a:rPr>
              <a:t>Mtra. Elba Manoella Estudillo Osuna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smtClean="0">
                <a:ln w="10541" cmpd="sng">
                  <a:noFill/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Helvetica" pitchFamily="34" charset="0"/>
              </a:rPr>
              <a:t>Comisionada </a:t>
            </a:r>
            <a:r>
              <a:rPr lang="es-ES" dirty="0" smtClean="0">
                <a:ln w="10541" cmpd="sng">
                  <a:noFill/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Helvetica" pitchFamily="34" charset="0"/>
              </a:rPr>
              <a:t>Ciudadana Titular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smtClean="0">
                <a:ln w="10541" cmpd="sng">
                  <a:noFill/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Helvetica" pitchFamily="34" charset="0"/>
              </a:rPr>
              <a:t>Elbaestudillo@itaipbc.org.mx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3 Gráfico"/>
          <p:cNvGraphicFramePr>
            <a:graphicFrameLocks noGrp="1"/>
          </p:cNvGraphicFramePr>
          <p:nvPr/>
        </p:nvGraphicFramePr>
        <p:xfrm>
          <a:off x="-1" y="-65485"/>
          <a:ext cx="9144001" cy="6988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2 Conector recto"/>
          <p:cNvCxnSpPr/>
          <p:nvPr/>
        </p:nvCxnSpPr>
        <p:spPr>
          <a:xfrm>
            <a:off x="-36512" y="6741368"/>
            <a:ext cx="9180512" cy="0"/>
          </a:xfrm>
          <a:prstGeom prst="line">
            <a:avLst/>
          </a:prstGeom>
          <a:ln w="762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Users\usr\AppData\Local\Microsoft\Windows\Temporary Internet Files\Content.Outlook\D5MDRNTU\Logo_ITAIPBC016_ConLupa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72008"/>
            <a:ext cx="1235108" cy="476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>
            <a:graphicFrameLocks noGrp="1"/>
          </p:cNvGraphicFramePr>
          <p:nvPr/>
        </p:nvGraphicFramePr>
        <p:xfrm>
          <a:off x="1" y="404664"/>
          <a:ext cx="9144000" cy="6453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4 Conector recto"/>
          <p:cNvCxnSpPr/>
          <p:nvPr/>
        </p:nvCxnSpPr>
        <p:spPr>
          <a:xfrm>
            <a:off x="-36512" y="6741368"/>
            <a:ext cx="9180512" cy="0"/>
          </a:xfrm>
          <a:prstGeom prst="line">
            <a:avLst/>
          </a:prstGeom>
          <a:ln w="762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:\Users\usr\AppData\Local\Microsoft\Windows\Temporary Internet Files\Content.Outlook\D5MDRNTU\Logo_ITAIPBC016_ConLupa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72008"/>
            <a:ext cx="1235108" cy="476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127050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lang="es-MX" sz="2800" b="0" i="0" u="none" strike="noStrike" kern="1200" baseline="0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j-ea"/>
                <a:cs typeface="+mj-cs"/>
              </a:defRPr>
            </a:pPr>
            <a:r>
              <a:rPr lang="es-MX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j-ea"/>
                <a:cs typeface="+mj-cs"/>
              </a:rPr>
              <a:t>DIMENSIÓN  DE PORTALES</a:t>
            </a:r>
            <a:endParaRPr lang="es-MX" sz="36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ea typeface="+mj-ea"/>
              <a:cs typeface="+mj-cs"/>
            </a:endParaRPr>
          </a:p>
        </p:txBody>
      </p:sp>
      <p:graphicFrame>
        <p:nvGraphicFramePr>
          <p:cNvPr id="3" name="2 Diagrama"/>
          <p:cNvGraphicFramePr/>
          <p:nvPr/>
        </p:nvGraphicFramePr>
        <p:xfrm>
          <a:off x="323528" y="2045072"/>
          <a:ext cx="8352928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403648" y="6021288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Wingdings" pitchFamily="2" charset="2"/>
              <a:buChar char="ü"/>
            </a:pPr>
            <a:r>
              <a:rPr lang="es-MX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  <a:ea typeface="+mj-ea"/>
                <a:cs typeface="+mj-cs"/>
              </a:rPr>
              <a:t>Avance de 3 posiciones </a:t>
            </a:r>
            <a:endParaRPr lang="es-MX" sz="2000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34" charset="0"/>
              <a:ea typeface="+mj-ea"/>
              <a:cs typeface="+mj-cs"/>
            </a:endParaRPr>
          </a:p>
        </p:txBody>
      </p:sp>
      <p:pic>
        <p:nvPicPr>
          <p:cNvPr id="5" name="chart"/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75376" y="5157192"/>
            <a:ext cx="1136984" cy="864096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-36512" y="6741368"/>
            <a:ext cx="9180512" cy="0"/>
          </a:xfrm>
          <a:prstGeom prst="line">
            <a:avLst/>
          </a:prstGeom>
          <a:ln w="762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usr\AppData\Local\Microsoft\Windows\Temporary Internet Files\Content.Outlook\D5MDRNTU\Logo_ITAIPBC016_ConLupa (2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2" y="151552"/>
            <a:ext cx="1961905" cy="757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78A1AC3-EC0C-420F-A4B4-E4B07ACF62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378A1AC3-EC0C-420F-A4B4-E4B07ACF62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716D45-D642-4E6D-AF72-8A8DE1020F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DE716D45-D642-4E6D-AF72-8A8DE1020F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28C883-302E-465E-B130-D3AD9F5D1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7E28C883-302E-465E-B130-D3AD9F5D18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00DBD5-2199-4EE0-B02D-3AAE54093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EB00DBD5-2199-4EE0-B02D-3AAE540934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CEA970-2CD7-4012-8722-3DA4DC262F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62CEA970-2CD7-4012-8722-3DA4DC262F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6 Gráfico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C:\Users\usr\AppData\Local\Microsoft\Windows\Temporary Internet Files\Content.Outlook\D5MDRNTU\Logo_ITAIPBC016_ConLupa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72008"/>
            <a:ext cx="1235108" cy="4766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>
            <a:graphicFrameLocks noGrp="1"/>
          </p:cNvGraphicFramePr>
          <p:nvPr/>
        </p:nvGraphicFramePr>
        <p:xfrm>
          <a:off x="0" y="381000"/>
          <a:ext cx="8964488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3 Conector recto"/>
          <p:cNvCxnSpPr/>
          <p:nvPr/>
        </p:nvCxnSpPr>
        <p:spPr>
          <a:xfrm>
            <a:off x="-36512" y="6741368"/>
            <a:ext cx="9180512" cy="0"/>
          </a:xfrm>
          <a:prstGeom prst="line">
            <a:avLst/>
          </a:prstGeom>
          <a:ln w="762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:\Users\usr\AppData\Local\Microsoft\Windows\Temporary Internet Files\Content.Outlook\D5MDRNTU\Logo_ITAIPBC016_ConLupa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72008"/>
            <a:ext cx="1235108" cy="476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620688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lang="en-US" sz="2800" b="0" i="0" u="none" strike="noStrike" kern="1200" baseline="0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j-ea"/>
                <a:cs typeface="+mj-cs"/>
              </a:defRPr>
            </a:pP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j-ea"/>
                <a:cs typeface="+mj-cs"/>
              </a:rPr>
              <a:t>DIMENSIÓN  DE SUJETO OBLIGADO</a:t>
            </a:r>
          </a:p>
          <a:p>
            <a:pPr algn="ctr">
              <a:defRPr lang="en-US" sz="2800" b="0" i="0" u="none" strike="noStrike" kern="1200" baseline="0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j-ea"/>
                <a:cs typeface="+mj-cs"/>
              </a:defRPr>
            </a:pPr>
            <a:endParaRPr lang="es-MX" sz="28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ea typeface="+mj-ea"/>
              <a:cs typeface="+mj-cs"/>
            </a:endParaRPr>
          </a:p>
        </p:txBody>
      </p:sp>
      <p:graphicFrame>
        <p:nvGraphicFramePr>
          <p:cNvPr id="3" name="2 Diagrama"/>
          <p:cNvGraphicFramePr/>
          <p:nvPr/>
        </p:nvGraphicFramePr>
        <p:xfrm>
          <a:off x="323528" y="1397000"/>
          <a:ext cx="8352928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3203848" y="6021288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es-MX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  <a:ea typeface="+mj-ea"/>
                <a:cs typeface="+mj-cs"/>
              </a:rPr>
              <a:t>Dimensión no incluida en 2010</a:t>
            </a:r>
            <a:endParaRPr lang="es-MX" sz="2000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34" charset="0"/>
              <a:ea typeface="+mj-ea"/>
              <a:cs typeface="+mj-cs"/>
            </a:endParaRPr>
          </a:p>
        </p:txBody>
      </p:sp>
      <p:pic>
        <p:nvPicPr>
          <p:cNvPr id="6" name="chart"/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47864" y="5589240"/>
            <a:ext cx="1008112" cy="958791"/>
          </a:xfrm>
          <a:prstGeom prst="rect">
            <a:avLst/>
          </a:prstGeom>
        </p:spPr>
      </p:pic>
      <p:cxnSp>
        <p:nvCxnSpPr>
          <p:cNvPr id="8" name="7 Conector recto"/>
          <p:cNvCxnSpPr/>
          <p:nvPr/>
        </p:nvCxnSpPr>
        <p:spPr>
          <a:xfrm>
            <a:off x="-36512" y="6741368"/>
            <a:ext cx="9180512" cy="0"/>
          </a:xfrm>
          <a:prstGeom prst="line">
            <a:avLst/>
          </a:prstGeom>
          <a:ln w="762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usr\AppData\Local\Microsoft\Windows\Temporary Internet Files\Content.Outlook\D5MDRNTU\Logo_ITAIPBC016_ConLupa (2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12360" y="72008"/>
            <a:ext cx="1235108" cy="476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78A1AC3-EC0C-420F-A4B4-E4B07ACF62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378A1AC3-EC0C-420F-A4B4-E4B07ACF62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8187EB8-ECCA-4E26-AC18-4E35704791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08187EB8-ECCA-4E26-AC18-4E35704791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F0C9BD9-81EF-4D04-B32B-A12B97571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EF0C9BD9-81EF-4D04-B32B-A12B975712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ersonalizado 26">
    <a:dk1>
      <a:sysClr val="windowText" lastClr="000000"/>
    </a:dk1>
    <a:lt1>
      <a:sysClr val="window" lastClr="FFFFFF"/>
    </a:lt1>
    <a:dk2>
      <a:srgbClr val="C1C1C1"/>
    </a:dk2>
    <a:lt2>
      <a:srgbClr val="D2D2D2"/>
    </a:lt2>
    <a:accent1>
      <a:srgbClr val="2F1444"/>
    </a:accent1>
    <a:accent2>
      <a:srgbClr val="7030A0"/>
    </a:accent2>
    <a:accent3>
      <a:srgbClr val="34003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7030A0"/>
    </a:folHlink>
  </a:clrScheme>
  <a:fontScheme name="Flujo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Flujo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Personalizado 26">
    <a:dk1>
      <a:sysClr val="windowText" lastClr="000000"/>
    </a:dk1>
    <a:lt1>
      <a:sysClr val="window" lastClr="FFFFFF"/>
    </a:lt1>
    <a:dk2>
      <a:srgbClr val="C1C1C1"/>
    </a:dk2>
    <a:lt2>
      <a:srgbClr val="D2D2D2"/>
    </a:lt2>
    <a:accent1>
      <a:srgbClr val="2F1444"/>
    </a:accent1>
    <a:accent2>
      <a:srgbClr val="7030A0"/>
    </a:accent2>
    <a:accent3>
      <a:srgbClr val="34003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7030A0"/>
    </a:folHlink>
  </a:clrScheme>
  <a:fontScheme name="Flujo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Flujo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2402</TotalTime>
  <Words>416</Words>
  <Application>Microsoft Office PowerPoint</Application>
  <PresentationFormat>Presentación en pantalla (4:3)</PresentationFormat>
  <Paragraphs>210</Paragraphs>
  <Slides>36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7" baseType="lpstr">
      <vt:lpstr>Tema de Office</vt:lpstr>
      <vt:lpstr> ¿Cómo vamos en Baja California? Resultados del Estudio Nacional  Métrica de la Transparencia 2014 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 Resultados del Instituto de Transparencia y Acceso a la Información Pública del  Estado de Baja California </vt:lpstr>
      <vt:lpstr>Diapositiva 18</vt:lpstr>
      <vt:lpstr>Diapositiva 19</vt:lpstr>
      <vt:lpstr>Diapositiva 20</vt:lpstr>
      <vt:lpstr>Diapositiva 21</vt:lpstr>
      <vt:lpstr> Datos estadísticos  </vt:lpstr>
      <vt:lpstr>Solicitudes de información recibidas</vt:lpstr>
      <vt:lpstr>Diapositiva 24</vt:lpstr>
      <vt:lpstr>Comparativo 2011 vs 2015</vt:lpstr>
      <vt:lpstr>Diapositiva 26</vt:lpstr>
      <vt:lpstr>Días de respuesta 2015</vt:lpstr>
      <vt:lpstr>Recursos de revisión</vt:lpstr>
      <vt:lpstr>Recursos de revisión</vt:lpstr>
      <vt:lpstr>Recursos de revisión</vt:lpstr>
      <vt:lpstr>Diapositiva 31</vt:lpstr>
      <vt:lpstr>Diapositiva 32</vt:lpstr>
      <vt:lpstr>Denuncias públicas</vt:lpstr>
      <vt:lpstr>Diapositiva 34</vt:lpstr>
      <vt:lpstr> Preguntas y respuestas </vt:lpstr>
      <vt:lpstr> Gracias </vt:lpstr>
    </vt:vector>
  </TitlesOfParts>
  <Company>http://www.centor.mx.gd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Centor</dc:creator>
  <cp:lastModifiedBy>Centor</cp:lastModifiedBy>
  <cp:revision>304</cp:revision>
  <dcterms:created xsi:type="dcterms:W3CDTF">2016-03-22T15:55:22Z</dcterms:created>
  <dcterms:modified xsi:type="dcterms:W3CDTF">2016-05-17T00:34:34Z</dcterms:modified>
</cp:coreProperties>
</file>